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  <p:sldMasterId id="2147483648" r:id="rId2"/>
  </p:sldMasterIdLst>
  <p:sldIdLst>
    <p:sldId id="263" r:id="rId3"/>
    <p:sldId id="258" r:id="rId4"/>
    <p:sldId id="256" r:id="rId5"/>
    <p:sldId id="257" r:id="rId6"/>
    <p:sldId id="259" r:id="rId7"/>
    <p:sldId id="260" r:id="rId8"/>
    <p:sldId id="261" r:id="rId9"/>
    <p:sldId id="262" r:id="rId10"/>
  </p:sldIdLst>
  <p:sldSz cx="12192000" cy="6858000"/>
  <p:notesSz cx="7099300" cy="10234613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Styl jasny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4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Master" Target="slideMasters/slideMaster2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customXml" Target="../customXml/item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6700A15-7DCB-4F5E-B895-9FE8BB878D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35D35748-E0AB-4F7B-BCAB-875306D1A1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D1D4C8F-4485-4063-A39F-381DF65DD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F6E50-7D76-480C-A542-51223CF90761}" type="datetimeFigureOut">
              <a:rPr lang="pl-PL" smtClean="0"/>
              <a:t>14.02.2023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508DD6C-AFCB-48CF-BBD9-77153FC26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38C6FC7-BAFF-443A-A4E5-12418EC1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7E1F3-D7AD-47A8-9C12-FA3EC71FC9D0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36048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3A4A1A2-0E29-47ED-AC75-C0E1BD9E91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B0A4FD2D-6503-4D56-8E8D-33A2ADC1CC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C95E825-CC79-4FE0-9E7A-C0EF8F38E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F6E50-7D76-480C-A542-51223CF90761}" type="datetimeFigureOut">
              <a:rPr lang="pl-PL" smtClean="0"/>
              <a:t>14.02.2023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3B233F9-88C9-45EC-9C00-9A1868751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7BF9EF9-D051-46D5-A4A2-1E26BEB04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7E1F3-D7AD-47A8-9C12-FA3EC71FC9D0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99313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D8E531B5-DDBE-4DEA-A9F7-06D13DE937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1BADA398-EA36-49E6-8EBE-A6F2435C14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0A29495-B2E9-4997-9B0A-982E9E369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F6E50-7D76-480C-A542-51223CF90761}" type="datetimeFigureOut">
              <a:rPr lang="pl-PL" smtClean="0"/>
              <a:t>14.02.2023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E874AE0-33A6-4B4D-B67F-DF8C785014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8F3BBD5-C150-4978-834F-BAAC83DDA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7E1F3-D7AD-47A8-9C12-FA3EC71FC9D0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37028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3">
            <a:extLst>
              <a:ext uri="{FF2B5EF4-FFF2-40B4-BE49-F238E27FC236}">
                <a16:creationId xmlns:a16="http://schemas.microsoft.com/office/drawing/2014/main" id="{0A448A33-AC2A-174F-854D-D9637139CC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91124" y="808052"/>
            <a:ext cx="7391400" cy="2263148"/>
          </a:xfrm>
          <a:prstGeom prst="rect">
            <a:avLst/>
          </a:prstGeom>
          <a:noFill/>
        </p:spPr>
        <p:txBody>
          <a:bodyPr anchor="ctr"/>
          <a:lstStyle>
            <a:lvl1pPr algn="l">
              <a:defRPr sz="5400" b="1" i="1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</a:lstStyle>
          <a:p>
            <a:r>
              <a:rPr lang="en-GB"/>
              <a:t>    </a:t>
            </a:r>
            <a:r>
              <a:rPr lang="en-GB" noProof="0"/>
              <a:t>TITRE TITLE</a:t>
            </a:r>
            <a:br>
              <a:rPr lang="en-GB" noProof="0"/>
            </a:br>
            <a:r>
              <a:rPr lang="en-GB" noProof="0"/>
              <a:t>  TITRE TITLE TITRE</a:t>
            </a:r>
          </a:p>
        </p:txBody>
      </p:sp>
      <p:sp>
        <p:nvSpPr>
          <p:cNvPr id="6" name="Sous-titre 2">
            <a:extLst>
              <a:ext uri="{FF2B5EF4-FFF2-40B4-BE49-F238E27FC236}">
                <a16:creationId xmlns:a16="http://schemas.microsoft.com/office/drawing/2014/main" id="{3573ED48-84B9-934E-9C93-AA1AB83CD70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0048" y="3172413"/>
            <a:ext cx="7391398" cy="34579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 algn="l">
              <a:buNone/>
              <a:defRPr lang="fr-FR" sz="1400" b="1" i="1" kern="1200" baseline="0" smtClean="0">
                <a:solidFill>
                  <a:schemeClr val="bg1"/>
                </a:solidFill>
                <a:latin typeface="Arial Black" panose="020B0604020202020204" pitchFamily="34" charset="0"/>
                <a:ea typeface="+mn-ea"/>
                <a:cs typeface="Arial Black" panose="020B0604020202020204" pitchFamily="34" charset="0"/>
              </a:defRPr>
            </a:lvl1pPr>
            <a:lvl2pPr marL="4571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29/09/2020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46A825A-7F6D-ED46-A4C3-1349DDA83C5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0760878" y="5763780"/>
            <a:ext cx="1431122" cy="759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675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2E45A5E-FACA-43C6-9D25-C48AFAED4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8141A61-605E-4051-9E40-A4FDA4753C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E236722-7562-4BFB-BEF1-41CC7246A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F6E50-7D76-480C-A542-51223CF90761}" type="datetimeFigureOut">
              <a:rPr lang="pl-PL" smtClean="0"/>
              <a:t>14.02.2023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AD10B55-634A-4BE6-9FFC-044ABADD5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6176D6D-A42F-4B9E-AA94-378F5A0FB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7E1F3-D7AD-47A8-9C12-FA3EC71FC9D0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59557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0AAEE52-5E92-44C6-9305-9EFF43ABEB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9FE15EBD-6205-42AF-8340-42A09BC4B2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E9A2DE3-DEC7-4DC0-8918-3E6A4E49E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F6E50-7D76-480C-A542-51223CF90761}" type="datetimeFigureOut">
              <a:rPr lang="pl-PL" smtClean="0"/>
              <a:t>14.02.2023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BE8C048-95DB-4FA6-8D8B-650FB2663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5F24B3F7-CB59-4684-94C1-20072F54A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7E1F3-D7AD-47A8-9C12-FA3EC71FC9D0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16920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57B6E04-93D0-4AC5-9BFA-7ED04EDC9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D6AA337-FD8F-4536-81DF-92B26768EA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477A4CEC-E787-4AAE-B64C-D4C423AE2D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4C56201F-47C8-44F4-8209-7D6F24FAF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F6E50-7D76-480C-A542-51223CF90761}" type="datetimeFigureOut">
              <a:rPr lang="pl-PL" smtClean="0"/>
              <a:t>14.02.2023</a:t>
            </a:fld>
            <a:endParaRPr lang="pl-PL" dirty="0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06586DD0-C170-4AB0-83D3-49DD4C530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6C3EEA85-7903-4728-9ED5-686780026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7E1F3-D7AD-47A8-9C12-FA3EC71FC9D0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25168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87DD824-4E23-4DF9-88CB-9C83F219E9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F50DF9A-3142-46BB-B867-2F0222C249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B20EFD9C-ED97-45C4-A017-AD0A9044A1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86C88E65-6001-4645-8EE2-4AE0300899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22608487-498A-45C1-8DAF-09A134F362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E3C228DF-E789-4311-8E5F-11A9CB0DC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F6E50-7D76-480C-A542-51223CF90761}" type="datetimeFigureOut">
              <a:rPr lang="pl-PL" smtClean="0"/>
              <a:t>14.02.2023</a:t>
            </a:fld>
            <a:endParaRPr lang="pl-PL" dirty="0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B49133C9-B3CF-4762-AA3D-CA6DCAC68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80A4DCC6-2D42-4955-8CD6-822D8EED9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7E1F3-D7AD-47A8-9C12-FA3EC71FC9D0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54893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4B13CD8-B0BE-48D4-BB44-0EF5CAD99D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FA0D388D-474C-4613-A437-21B8FA198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F6E50-7D76-480C-A542-51223CF90761}" type="datetimeFigureOut">
              <a:rPr lang="pl-PL" smtClean="0"/>
              <a:t>14.02.2023</a:t>
            </a:fld>
            <a:endParaRPr lang="pl-PL" dirty="0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936E2345-FCF1-4712-947B-E25D788EA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5CF6962A-0A36-4FA4-88BA-B1D130CB1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7E1F3-D7AD-47A8-9C12-FA3EC71FC9D0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833601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4C392B3C-56E4-4627-A292-940A428CF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F6E50-7D76-480C-A542-51223CF90761}" type="datetimeFigureOut">
              <a:rPr lang="pl-PL" smtClean="0"/>
              <a:t>14.02.2023</a:t>
            </a:fld>
            <a:endParaRPr lang="pl-PL" dirty="0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96BCD361-77D0-4C76-BA13-C6B03154E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FEF2F3BC-3E91-4B7B-AAA0-B7D63B5A7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7E1F3-D7AD-47A8-9C12-FA3EC71FC9D0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91598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C1CA7A9-A2E1-49EE-959E-EFBA43BA9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155CE18-6C37-4737-9D56-223E15D8FE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4B967202-C0A0-4C14-83E7-4508A3B282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85F01BED-6E8D-4CFA-9B93-FDF8BB006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F6E50-7D76-480C-A542-51223CF90761}" type="datetimeFigureOut">
              <a:rPr lang="pl-PL" smtClean="0"/>
              <a:t>14.02.2023</a:t>
            </a:fld>
            <a:endParaRPr lang="pl-PL" dirty="0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EAF5E398-6D12-4009-ACFE-4CA7608CB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3C7D38DA-8441-40A3-85B1-A5CFFE47C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7E1F3-D7AD-47A8-9C12-FA3EC71FC9D0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6845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D03C361-7DEA-4AC5-9193-80511046F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920CD3E6-7016-4858-A2E5-7868E56196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F4D8AD43-5F4F-492F-9215-0AB7743006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E30DCDA-8218-45EB-A40C-4DDA5CEB0E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F6E50-7D76-480C-A542-51223CF90761}" type="datetimeFigureOut">
              <a:rPr lang="pl-PL" smtClean="0"/>
              <a:t>14.02.2023</a:t>
            </a:fld>
            <a:endParaRPr lang="pl-PL" dirty="0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54E9DDFD-03CB-4A48-942F-D47918647E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C9604B7F-98A1-4EBF-884A-E0A8E232F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7E1F3-D7AD-47A8-9C12-FA3EC71FC9D0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60493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9D93F883-C365-4F5C-9EDF-CF505A6D9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32501E99-6D87-403A-980E-61E7FFD3B9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81B7043-D94B-4C88-8324-6FED94FA3A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F6E50-7D76-480C-A542-51223CF90761}" type="datetimeFigureOut">
              <a:rPr lang="pl-PL" smtClean="0"/>
              <a:t>14.02.2023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EADF8DA-3797-4BFD-AEDA-EB979F443C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4C56B6C-6959-404B-9040-47B89261EB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7E1F3-D7AD-47A8-9C12-FA3EC71FC9D0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846683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EC7C752-8314-2044-B667-E3C727B7D358}"/>
              </a:ext>
            </a:extLst>
          </p:cNvPr>
          <p:cNvSpPr/>
          <p:nvPr userDrawn="1"/>
        </p:nvSpPr>
        <p:spPr>
          <a:xfrm>
            <a:off x="0" y="6529199"/>
            <a:ext cx="12192000" cy="3288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Michelin Unit Text" panose="02000000000000000000" pitchFamily="2" charset="0"/>
            </a:endParaRPr>
          </a:p>
        </p:txBody>
      </p:sp>
      <p:sp>
        <p:nvSpPr>
          <p:cNvPr id="14" name="Espace réservé de la date 3">
            <a:extLst>
              <a:ext uri="{FF2B5EF4-FFF2-40B4-BE49-F238E27FC236}">
                <a16:creationId xmlns:a16="http://schemas.microsoft.com/office/drawing/2014/main" id="{764B74F0-BC1B-6549-AB77-07EBCC9F50CB}"/>
              </a:ext>
            </a:extLst>
          </p:cNvPr>
          <p:cNvSpPr txBox="1">
            <a:spLocks/>
          </p:cNvSpPr>
          <p:nvPr userDrawn="1"/>
        </p:nvSpPr>
        <p:spPr>
          <a:xfrm>
            <a:off x="2628014" y="6536985"/>
            <a:ext cx="2202712" cy="3017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i="0" noProof="0" dirty="0">
                <a:solidFill>
                  <a:srgbClr val="9191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Auteur/Dép :</a:t>
            </a:r>
          </a:p>
        </p:txBody>
      </p:sp>
      <p:sp>
        <p:nvSpPr>
          <p:cNvPr id="15" name="Espace réservé de la date 3">
            <a:extLst>
              <a:ext uri="{FF2B5EF4-FFF2-40B4-BE49-F238E27FC236}">
                <a16:creationId xmlns:a16="http://schemas.microsoft.com/office/drawing/2014/main" id="{712599FF-30D7-0B43-A79E-C21C71828710}"/>
              </a:ext>
            </a:extLst>
          </p:cNvPr>
          <p:cNvSpPr txBox="1">
            <a:spLocks/>
          </p:cNvSpPr>
          <p:nvPr userDrawn="1"/>
        </p:nvSpPr>
        <p:spPr>
          <a:xfrm>
            <a:off x="5055782" y="6536985"/>
            <a:ext cx="2202712" cy="3017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i="0" noProof="0" dirty="0">
                <a:solidFill>
                  <a:srgbClr val="9191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 de création : </a:t>
            </a:r>
          </a:p>
        </p:txBody>
      </p:sp>
      <p:sp>
        <p:nvSpPr>
          <p:cNvPr id="16" name="Espace réservé de la date 3">
            <a:extLst>
              <a:ext uri="{FF2B5EF4-FFF2-40B4-BE49-F238E27FC236}">
                <a16:creationId xmlns:a16="http://schemas.microsoft.com/office/drawing/2014/main" id="{CED0D7C3-FDC5-5040-AE15-9404BCCCA859}"/>
              </a:ext>
            </a:extLst>
          </p:cNvPr>
          <p:cNvSpPr txBox="1">
            <a:spLocks/>
          </p:cNvSpPr>
          <p:nvPr userDrawn="1"/>
        </p:nvSpPr>
        <p:spPr>
          <a:xfrm>
            <a:off x="7483550" y="6529199"/>
            <a:ext cx="2202712" cy="3017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i="0" noProof="0" dirty="0">
                <a:solidFill>
                  <a:srgbClr val="9191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Classification : D3</a:t>
            </a:r>
          </a:p>
        </p:txBody>
      </p:sp>
      <p:sp>
        <p:nvSpPr>
          <p:cNvPr id="17" name="Espace réservé de la date 3">
            <a:extLst>
              <a:ext uri="{FF2B5EF4-FFF2-40B4-BE49-F238E27FC236}">
                <a16:creationId xmlns:a16="http://schemas.microsoft.com/office/drawing/2014/main" id="{DBC44928-C852-C840-9C84-AF6DB7E62227}"/>
              </a:ext>
            </a:extLst>
          </p:cNvPr>
          <p:cNvSpPr txBox="1">
            <a:spLocks/>
          </p:cNvSpPr>
          <p:nvPr userDrawn="1"/>
        </p:nvSpPr>
        <p:spPr>
          <a:xfrm>
            <a:off x="9911318" y="6529199"/>
            <a:ext cx="2202712" cy="3017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i="0" noProof="0" dirty="0">
                <a:solidFill>
                  <a:srgbClr val="9191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Conservation : WA</a:t>
            </a:r>
          </a:p>
        </p:txBody>
      </p:sp>
      <p:sp>
        <p:nvSpPr>
          <p:cNvPr id="11" name="Espace réservé de la date 3">
            <a:extLst>
              <a:ext uri="{FF2B5EF4-FFF2-40B4-BE49-F238E27FC236}">
                <a16:creationId xmlns:a16="http://schemas.microsoft.com/office/drawing/2014/main" id="{CDA02ACC-E90A-924B-AF14-D26E6F8D1937}"/>
              </a:ext>
            </a:extLst>
          </p:cNvPr>
          <p:cNvSpPr txBox="1">
            <a:spLocks/>
          </p:cNvSpPr>
          <p:nvPr userDrawn="1"/>
        </p:nvSpPr>
        <p:spPr>
          <a:xfrm>
            <a:off x="200246" y="6529199"/>
            <a:ext cx="2202712" cy="3017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i="0" noProof="0" dirty="0">
                <a:solidFill>
                  <a:srgbClr val="9191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Réf./Document :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710C214F-90DE-0B4A-8A22-8A919B86CDD9}"/>
              </a:ext>
            </a:extLst>
          </p:cNvPr>
          <p:cNvSpPr txBox="1"/>
          <p:nvPr userDrawn="1"/>
        </p:nvSpPr>
        <p:spPr>
          <a:xfrm>
            <a:off x="200246" y="6100027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1A9E20A-4BD6-B345-889F-8D42769A2BD8}" type="slidenum">
              <a:rPr lang="fr-FR" sz="1200" b="1" i="1" smtClean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‹#›</a:t>
            </a:fld>
            <a:endParaRPr lang="fr-FR" sz="1200" b="1" i="1" dirty="0">
              <a:solidFill>
                <a:schemeClr val="bg1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666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ichelingroup.sharepoint.com/sites/igd-EP_OLS/IGDDocuments/Forms/AllItems1.aspx?id=%2Fsites%2Figd%2DEP%5FOLS%2FIGDDocuments%2FEP3%5FINS%2D000%2D003%5FOLS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ip.legalis.pl/document-view.seam?documentId=mfrxilrtg4ytonzzgm2di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sip.legalis.pl/document-view.seam?documentId=mfrxilrtg4ytombtgu3do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iop.pl/CIOPPortalWAR/appmanager/ciop/pl?_nfpb=true&amp;_pageLabel=P30001831335539182278&amp;html_tresc_root_id=300001968&amp;html_tresc_id=300001991&amp;html_klucz=19558&amp;html_klucz_spis=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sip.legalis.pl/document-view.seam?documentId=mfrxilrtg4ytonzzgm2di" TargetMode="External"/><Relationship Id="rId4" Type="http://schemas.openxmlformats.org/officeDocument/2006/relationships/hyperlink" Target="https://michelingroup.sharepoint.com/sites/igd-EP_OLS/IGDDocuments/Forms/AllItems1.aspx?id=%2Fsites%2Figd%2DEP%5FOLS%2FIGDDocuments%2FEP3%5FINS%2D000%2D003%5FOLS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sip.legalis.pl/document-view.seam?documentId=mfrxilrtg4ytonzzgm2di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udt.gov.pl/images/Wnioski_druki_formularze/Wniosek_o_uznanie_kwalifikacji_zawodowych_do_wykonywania_zawodu_regulowanego_w_RP.pdf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8294908-8B00-4F58-BBBA-20F71A40AA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364C879-1404-4203-8E9D-CC5DE0A621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82782" y="-1386168"/>
            <a:ext cx="2424873" cy="3611191"/>
          </a:xfrm>
          <a:custGeom>
            <a:avLst/>
            <a:gdLst>
              <a:gd name="connsiteX0" fmla="*/ 0 w 2424873"/>
              <a:gd name="connsiteY0" fmla="*/ 2424874 h 3611191"/>
              <a:gd name="connsiteX1" fmla="*/ 2424873 w 2424873"/>
              <a:gd name="connsiteY1" fmla="*/ 0 h 3611191"/>
              <a:gd name="connsiteX2" fmla="*/ 2424873 w 2424873"/>
              <a:gd name="connsiteY2" fmla="*/ 3611191 h 3611191"/>
              <a:gd name="connsiteX3" fmla="*/ 1186317 w 2424873"/>
              <a:gd name="connsiteY3" fmla="*/ 3611191 h 3611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4873" h="3611191">
                <a:moveTo>
                  <a:pt x="0" y="2424874"/>
                </a:moveTo>
                <a:lnTo>
                  <a:pt x="2424873" y="0"/>
                </a:lnTo>
                <a:lnTo>
                  <a:pt x="2424873" y="3611191"/>
                </a:lnTo>
                <a:lnTo>
                  <a:pt x="1186317" y="361119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4617302-4B0D-4351-A6BB-6F0930D943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571000" y="-338582"/>
            <a:ext cx="1635955" cy="1635955"/>
          </a:xfrm>
          <a:custGeom>
            <a:avLst/>
            <a:gdLst>
              <a:gd name="connsiteX0" fmla="*/ 0 w 1635955"/>
              <a:gd name="connsiteY0" fmla="*/ 957987 h 1635955"/>
              <a:gd name="connsiteX1" fmla="*/ 957987 w 1635955"/>
              <a:gd name="connsiteY1" fmla="*/ 0 h 1635955"/>
              <a:gd name="connsiteX2" fmla="*/ 1635955 w 1635955"/>
              <a:gd name="connsiteY2" fmla="*/ 0 h 1635955"/>
              <a:gd name="connsiteX3" fmla="*/ 1635955 w 1635955"/>
              <a:gd name="connsiteY3" fmla="*/ 1635955 h 1635955"/>
              <a:gd name="connsiteX4" fmla="*/ 0 w 1635955"/>
              <a:gd name="connsiteY4" fmla="*/ 1635955 h 163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5955" h="1635955">
                <a:moveTo>
                  <a:pt x="0" y="957987"/>
                </a:moveTo>
                <a:lnTo>
                  <a:pt x="957987" y="0"/>
                </a:lnTo>
                <a:lnTo>
                  <a:pt x="1635955" y="0"/>
                </a:lnTo>
                <a:lnTo>
                  <a:pt x="1635955" y="1635955"/>
                </a:lnTo>
                <a:lnTo>
                  <a:pt x="0" y="1635955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A2C7802-C2E0-4218-8F89-8DD7CCD2CD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627985" y="-6588"/>
            <a:ext cx="4059393" cy="2548110"/>
          </a:xfrm>
          <a:custGeom>
            <a:avLst/>
            <a:gdLst>
              <a:gd name="connsiteX0" fmla="*/ 0 w 4059393"/>
              <a:gd name="connsiteY0" fmla="*/ 1511282 h 2548110"/>
              <a:gd name="connsiteX1" fmla="*/ 1511282 w 4059393"/>
              <a:gd name="connsiteY1" fmla="*/ 0 h 2548110"/>
              <a:gd name="connsiteX2" fmla="*/ 4059393 w 4059393"/>
              <a:gd name="connsiteY2" fmla="*/ 2548110 h 2548110"/>
              <a:gd name="connsiteX3" fmla="*/ 0 w 4059393"/>
              <a:gd name="connsiteY3" fmla="*/ 2548110 h 254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393" h="2548110">
                <a:moveTo>
                  <a:pt x="0" y="1511282"/>
                </a:moveTo>
                <a:lnTo>
                  <a:pt x="1511282" y="0"/>
                </a:lnTo>
                <a:lnTo>
                  <a:pt x="4059393" y="2548110"/>
                </a:lnTo>
                <a:lnTo>
                  <a:pt x="0" y="254811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6D7111A-21E5-4EE9-8A78-10E5530F01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262924" y="1465780"/>
            <a:ext cx="1185708" cy="118570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A3969E80-A77B-49FC-9122-D89AFD5EE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-29557" y="5198743"/>
            <a:ext cx="2444907" cy="2366116"/>
          </a:xfrm>
          <a:custGeom>
            <a:avLst/>
            <a:gdLst>
              <a:gd name="connsiteX0" fmla="*/ 0 w 2203753"/>
              <a:gd name="connsiteY0" fmla="*/ 0 h 2132734"/>
              <a:gd name="connsiteX1" fmla="*/ 2203753 w 2203753"/>
              <a:gd name="connsiteY1" fmla="*/ 0 h 2132734"/>
              <a:gd name="connsiteX2" fmla="*/ 2203753 w 2203753"/>
              <a:gd name="connsiteY2" fmla="*/ 576461 h 2132734"/>
              <a:gd name="connsiteX3" fmla="*/ 647480 w 2203753"/>
              <a:gd name="connsiteY3" fmla="*/ 2132734 h 2132734"/>
              <a:gd name="connsiteX4" fmla="*/ 0 w 2203753"/>
              <a:gd name="connsiteY4" fmla="*/ 1485255 h 2132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3753" h="2132734">
                <a:moveTo>
                  <a:pt x="0" y="0"/>
                </a:moveTo>
                <a:lnTo>
                  <a:pt x="2203753" y="0"/>
                </a:lnTo>
                <a:lnTo>
                  <a:pt x="2203753" y="576461"/>
                </a:lnTo>
                <a:lnTo>
                  <a:pt x="647480" y="2132734"/>
                </a:lnTo>
                <a:lnTo>
                  <a:pt x="0" y="1485255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849CA57-76BD-4CF2-80BA-D7A46A01B7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769787" y="5439893"/>
            <a:ext cx="928467" cy="928467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35E9085E-E730-4768-83D4-6CB7E98971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401311" y="734311"/>
            <a:ext cx="5389379" cy="5389379"/>
          </a:xfrm>
          <a:custGeom>
            <a:avLst/>
            <a:gdLst>
              <a:gd name="connsiteX0" fmla="*/ 0 w 5389379"/>
              <a:gd name="connsiteY0" fmla="*/ 540040 h 5389379"/>
              <a:gd name="connsiteX1" fmla="*/ 540040 w 5389379"/>
              <a:gd name="connsiteY1" fmla="*/ 0 h 5389379"/>
              <a:gd name="connsiteX2" fmla="*/ 5389379 w 5389379"/>
              <a:gd name="connsiteY2" fmla="*/ 0 h 5389379"/>
              <a:gd name="connsiteX3" fmla="*/ 5389379 w 5389379"/>
              <a:gd name="connsiteY3" fmla="*/ 4838655 h 5389379"/>
              <a:gd name="connsiteX4" fmla="*/ 4838655 w 5389379"/>
              <a:gd name="connsiteY4" fmla="*/ 5389379 h 5389379"/>
              <a:gd name="connsiteX5" fmla="*/ 0 w 5389379"/>
              <a:gd name="connsiteY5" fmla="*/ 5389379 h 5389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89379" h="5389379">
                <a:moveTo>
                  <a:pt x="0" y="540040"/>
                </a:moveTo>
                <a:lnTo>
                  <a:pt x="540040" y="0"/>
                </a:lnTo>
                <a:lnTo>
                  <a:pt x="5389379" y="0"/>
                </a:lnTo>
                <a:lnTo>
                  <a:pt x="5389379" y="4838655"/>
                </a:lnTo>
                <a:lnTo>
                  <a:pt x="4838655" y="5389379"/>
                </a:lnTo>
                <a:lnTo>
                  <a:pt x="0" y="538937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973272FE-A474-4CAE-8CA2-BCC8B476C3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700283" y="33283"/>
            <a:ext cx="6791435" cy="6791435"/>
          </a:xfrm>
          <a:custGeom>
            <a:avLst/>
            <a:gdLst>
              <a:gd name="connsiteX0" fmla="*/ 1860938 w 6791435"/>
              <a:gd name="connsiteY0" fmla="*/ 81158 h 6791435"/>
              <a:gd name="connsiteX1" fmla="*/ 1942096 w 6791435"/>
              <a:gd name="connsiteY1" fmla="*/ 0 h 6791435"/>
              <a:gd name="connsiteX2" fmla="*/ 6791435 w 6791435"/>
              <a:gd name="connsiteY2" fmla="*/ 0 h 6791435"/>
              <a:gd name="connsiteX3" fmla="*/ 6791435 w 6791435"/>
              <a:gd name="connsiteY3" fmla="*/ 4838655 h 6791435"/>
              <a:gd name="connsiteX4" fmla="*/ 6710277 w 6791435"/>
              <a:gd name="connsiteY4" fmla="*/ 4919813 h 6791435"/>
              <a:gd name="connsiteX5" fmla="*/ 6710277 w 6791435"/>
              <a:gd name="connsiteY5" fmla="*/ 81158 h 6791435"/>
              <a:gd name="connsiteX6" fmla="*/ 0 w 6791435"/>
              <a:gd name="connsiteY6" fmla="*/ 1942096 h 6791435"/>
              <a:gd name="connsiteX7" fmla="*/ 81158 w 6791435"/>
              <a:gd name="connsiteY7" fmla="*/ 1860938 h 6791435"/>
              <a:gd name="connsiteX8" fmla="*/ 81158 w 6791435"/>
              <a:gd name="connsiteY8" fmla="*/ 6710277 h 6791435"/>
              <a:gd name="connsiteX9" fmla="*/ 4919813 w 6791435"/>
              <a:gd name="connsiteY9" fmla="*/ 6710277 h 6791435"/>
              <a:gd name="connsiteX10" fmla="*/ 4838655 w 6791435"/>
              <a:gd name="connsiteY10" fmla="*/ 6791435 h 6791435"/>
              <a:gd name="connsiteX11" fmla="*/ 0 w 6791435"/>
              <a:gd name="connsiteY11" fmla="*/ 6791435 h 6791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791435" h="6791435">
                <a:moveTo>
                  <a:pt x="1860938" y="81158"/>
                </a:moveTo>
                <a:lnTo>
                  <a:pt x="1942096" y="0"/>
                </a:lnTo>
                <a:lnTo>
                  <a:pt x="6791435" y="0"/>
                </a:lnTo>
                <a:lnTo>
                  <a:pt x="6791435" y="4838655"/>
                </a:lnTo>
                <a:lnTo>
                  <a:pt x="6710277" y="4919813"/>
                </a:lnTo>
                <a:lnTo>
                  <a:pt x="6710277" y="81158"/>
                </a:lnTo>
                <a:close/>
                <a:moveTo>
                  <a:pt x="0" y="1942096"/>
                </a:moveTo>
                <a:lnTo>
                  <a:pt x="81158" y="1860938"/>
                </a:lnTo>
                <a:lnTo>
                  <a:pt x="81158" y="6710277"/>
                </a:lnTo>
                <a:lnTo>
                  <a:pt x="4919813" y="6710277"/>
                </a:lnTo>
                <a:lnTo>
                  <a:pt x="4838655" y="6791435"/>
                </a:lnTo>
                <a:lnTo>
                  <a:pt x="0" y="6791435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C842CC61-3206-51D2-05F9-B9573455DF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04642" y="1175776"/>
            <a:ext cx="5782716" cy="4738254"/>
          </a:xfrm>
          <a:noFill/>
        </p:spPr>
        <p:txBody>
          <a:bodyPr anchor="ctr">
            <a:normAutofit/>
          </a:bodyPr>
          <a:lstStyle/>
          <a:p>
            <a:r>
              <a:rPr lang="pl-PL" sz="2400" dirty="0">
                <a:solidFill>
                  <a:srgbClr val="080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Poradnik BHP przy projektach.</a:t>
            </a:r>
            <a:br>
              <a:rPr lang="pl-PL" sz="2400" dirty="0">
                <a:solidFill>
                  <a:srgbClr val="080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400" dirty="0">
                <a:solidFill>
                  <a:srgbClr val="080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Poradnik ma za zadanie zebrać i utrwalić standardy dotyczące koordynatora bhp i kierownika budowy oraz placu budowy/montażu. Poradnik wskazuje także kluczowe informacje przy korzystaniu z obcokrajowców, zarówno pod względem badań lekarskich, szkoleń wstępnych oraz potwierdzenia kwalifikacji zawodowych. </a:t>
            </a:r>
            <a:endParaRPr lang="pl-PL" sz="2400" dirty="0">
              <a:solidFill>
                <a:srgbClr val="080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E07981EA-05A6-437C-88D7-B377B92B03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629823" y="5457591"/>
            <a:ext cx="2231794" cy="2568811"/>
          </a:xfrm>
          <a:custGeom>
            <a:avLst/>
            <a:gdLst>
              <a:gd name="connsiteX0" fmla="*/ 0 w 2940086"/>
              <a:gd name="connsiteY0" fmla="*/ 0 h 3384061"/>
              <a:gd name="connsiteX1" fmla="*/ 2496112 w 2940086"/>
              <a:gd name="connsiteY1" fmla="*/ 0 h 3384061"/>
              <a:gd name="connsiteX2" fmla="*/ 2940086 w 2940086"/>
              <a:gd name="connsiteY2" fmla="*/ 443975 h 3384061"/>
              <a:gd name="connsiteX3" fmla="*/ 0 w 2940086"/>
              <a:gd name="connsiteY3" fmla="*/ 3384061 h 3384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0086" h="3384061">
                <a:moveTo>
                  <a:pt x="0" y="0"/>
                </a:moveTo>
                <a:lnTo>
                  <a:pt x="2496112" y="0"/>
                </a:lnTo>
                <a:lnTo>
                  <a:pt x="2940086" y="443975"/>
                </a:lnTo>
                <a:lnTo>
                  <a:pt x="0" y="338406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5E3C750-986E-4769-B1AE-49289FBEE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720059" y="5243545"/>
            <a:ext cx="959985" cy="959985"/>
          </a:xfrm>
          <a:prstGeom prst="rect">
            <a:avLst/>
          </a:pr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937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A67BC755-7426-4B46-9323-151F93AE21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1951" y="1574019"/>
            <a:ext cx="8180283" cy="3388979"/>
          </a:xfrm>
          <a:prstGeom prst="rect">
            <a:avLst/>
          </a:prstGeom>
        </p:spPr>
      </p:pic>
      <p:sp>
        <p:nvSpPr>
          <p:cNvPr id="11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AB863F87-4394-4C4F-A56E-67FC287525DB}"/>
              </a:ext>
            </a:extLst>
          </p:cNvPr>
          <p:cNvSpPr txBox="1"/>
          <p:nvPr/>
        </p:nvSpPr>
        <p:spPr>
          <a:xfrm>
            <a:off x="1028700" y="1967266"/>
            <a:ext cx="2628900" cy="2547257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</a:pPr>
            <a:r>
              <a:rPr lang="en-US" sz="3300" b="1" kern="12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Kodeks pracy. </a:t>
            </a:r>
            <a:r>
              <a:rPr lang="en-US" sz="3300" kern="12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Dz.U.2022.1510 t.j. z dnia 2022.07.19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69501645-7A58-45ED-A4C6-3410A2CE29FC}"/>
              </a:ext>
            </a:extLst>
          </p:cNvPr>
          <p:cNvSpPr txBox="1"/>
          <p:nvPr/>
        </p:nvSpPr>
        <p:spPr>
          <a:xfrm>
            <a:off x="137461" y="167376"/>
            <a:ext cx="6094602" cy="3737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800" b="1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Cordia New" panose="020B0304020202020204" pitchFamily="34" charset="-34"/>
              </a:rPr>
              <a:t>Koordynator </a:t>
            </a:r>
            <a:r>
              <a:rPr lang="pl-PL" sz="1800" b="1" i="1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Cordia New" panose="020B0304020202020204" pitchFamily="34" charset="-34"/>
              </a:rPr>
              <a:t>BHP</a:t>
            </a:r>
            <a:r>
              <a:rPr lang="pl-PL" sz="1800" b="1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Cordia New" panose="020B0304020202020204" pitchFamily="34" charset="-34"/>
              </a:rPr>
              <a:t> według kodeksu pracy.</a:t>
            </a:r>
            <a:endParaRPr lang="pl-PL" sz="16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Cordia New" panose="020B0304020202020204" pitchFamily="34" charset="-34"/>
            </a:endParaRPr>
          </a:p>
        </p:txBody>
      </p: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758E5C53-12E8-47E4-8D71-F6E750C22032}"/>
              </a:ext>
            </a:extLst>
          </p:cNvPr>
          <p:cNvSpPr txBox="1"/>
          <p:nvPr/>
        </p:nvSpPr>
        <p:spPr>
          <a:xfrm>
            <a:off x="717422" y="5390391"/>
            <a:ext cx="10459564" cy="12875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750"/>
              </a:spcAft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Koordynator BHP / Kierownik Prac sprawuje nadzór nad bezpieczeństwem i higieną pracy wszystkich pracowników zatrudnionych na budowie, a jego prawa oraz obowiązki powinny być określone w porozumieniu zawartym między podwykonawcami. (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EP3_INS-000-003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9" name="Strzałka: w prawo 8">
            <a:extLst>
              <a:ext uri="{FF2B5EF4-FFF2-40B4-BE49-F238E27FC236}">
                <a16:creationId xmlns:a16="http://schemas.microsoft.com/office/drawing/2014/main" id="{914FB5B6-5D7E-4C5D-89E8-B2BB87E5F93A}"/>
              </a:ext>
            </a:extLst>
          </p:cNvPr>
          <p:cNvSpPr/>
          <p:nvPr/>
        </p:nvSpPr>
        <p:spPr>
          <a:xfrm>
            <a:off x="3986266" y="2443211"/>
            <a:ext cx="336801" cy="1988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29E8C8AD-F5AD-4C70-A312-8597F6A74F49}"/>
              </a:ext>
            </a:extLst>
          </p:cNvPr>
          <p:cNvSpPr txBox="1"/>
          <p:nvPr/>
        </p:nvSpPr>
        <p:spPr>
          <a:xfrm>
            <a:off x="717422" y="5014383"/>
            <a:ext cx="114005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800" dirty="0"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Kodeks pracy tj. z dnia 9 czerwca 2022 r. </a:t>
            </a:r>
            <a:r>
              <a:rPr lang="pl-PL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hlinkClick r:id="rId4"/>
              </a:rPr>
              <a:t>(Dz.U. z 2022 r. poz. 1510)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47140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E338F57B-789D-42B9-A5E2-1CB4395E4375}"/>
              </a:ext>
            </a:extLst>
          </p:cNvPr>
          <p:cNvSpPr txBox="1"/>
          <p:nvPr/>
        </p:nvSpPr>
        <p:spPr>
          <a:xfrm>
            <a:off x="1028700" y="1967266"/>
            <a:ext cx="2628900" cy="2547257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</a:pPr>
            <a:r>
              <a:rPr lang="en-US" sz="2000" kern="12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U S T AWA z dnia 7 lipca 1994 r. (Prawo budowlane)</a:t>
            </a:r>
          </a:p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2000" kern="12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Art. 22. Do podstawowych obowiązków kierownika budowy należy</a:t>
            </a:r>
            <a:r>
              <a:rPr lang="pl-PL" sz="2000" kern="12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:</a:t>
            </a:r>
            <a:endParaRPr lang="en-US" sz="2000" kern="1200" dirty="0">
              <a:solidFill>
                <a:srgbClr val="FFFFFF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6" name="Obraz 5" descr="Obraz zawierający tekst, dokument, zrzut ekranu&#10;&#10;Opis wygenerowany automatycznie">
            <a:extLst>
              <a:ext uri="{FF2B5EF4-FFF2-40B4-BE49-F238E27FC236}">
                <a16:creationId xmlns:a16="http://schemas.microsoft.com/office/drawing/2014/main" id="{1102635E-DEF7-4C9E-BA1A-F3418D4223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7316" y="808790"/>
            <a:ext cx="6780700" cy="5238090"/>
          </a:xfrm>
          <a:prstGeom prst="rect">
            <a:avLst/>
          </a:prstGeom>
        </p:spPr>
      </p:pic>
      <p:sp>
        <p:nvSpPr>
          <p:cNvPr id="9" name="pole tekstowe 8">
            <a:extLst>
              <a:ext uri="{FF2B5EF4-FFF2-40B4-BE49-F238E27FC236}">
                <a16:creationId xmlns:a16="http://schemas.microsoft.com/office/drawing/2014/main" id="{6EC5C153-F8A3-494A-B3B7-C375EB507F8D}"/>
              </a:ext>
            </a:extLst>
          </p:cNvPr>
          <p:cNvSpPr txBox="1"/>
          <p:nvPr/>
        </p:nvSpPr>
        <p:spPr>
          <a:xfrm>
            <a:off x="98861" y="228665"/>
            <a:ext cx="9001802" cy="3737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pl-PL" sz="1800" b="1" i="1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Cordia New" panose="020B0304020202020204" pitchFamily="34" charset="-34"/>
              </a:rPr>
              <a:t>Kierownik budowy jest koordynatorem BHP – Prawo budowlane</a:t>
            </a:r>
            <a:endParaRPr lang="pl-PL" sz="1600" i="1" dirty="0">
              <a:effectLst/>
              <a:latin typeface="Calibri" panose="020F0502020204030204" pitchFamily="34" charset="0"/>
              <a:ea typeface="DengXian" panose="02010600030101010101" pitchFamily="2" charset="-122"/>
              <a:cs typeface="Cordia New" panose="020B0304020202020204" pitchFamily="34" charset="-34"/>
            </a:endParaRPr>
          </a:p>
        </p:txBody>
      </p:sp>
      <p:sp>
        <p:nvSpPr>
          <p:cNvPr id="2" name="Strzałka: w prawo 1">
            <a:extLst>
              <a:ext uri="{FF2B5EF4-FFF2-40B4-BE49-F238E27FC236}">
                <a16:creationId xmlns:a16="http://schemas.microsoft.com/office/drawing/2014/main" id="{EEC9178D-D77E-4900-962F-EDFDCE278F7B}"/>
              </a:ext>
            </a:extLst>
          </p:cNvPr>
          <p:cNvSpPr/>
          <p:nvPr/>
        </p:nvSpPr>
        <p:spPr>
          <a:xfrm>
            <a:off x="4284604" y="2965142"/>
            <a:ext cx="630315" cy="1686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56DA46E3-0DDC-48C8-948D-4647D3A6070C}"/>
              </a:ext>
            </a:extLst>
          </p:cNvPr>
          <p:cNvSpPr txBox="1"/>
          <p:nvPr/>
        </p:nvSpPr>
        <p:spPr>
          <a:xfrm>
            <a:off x="717422" y="6179634"/>
            <a:ext cx="105710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800" dirty="0"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Prawo budowlane tj. z dnia 2 grudnia 2021 r. </a:t>
            </a:r>
            <a:r>
              <a:rPr lang="pl-PL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hlinkClick r:id="rId3"/>
              </a:rPr>
              <a:t>(Dz.U. z 2021 r. poz. 2351)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871066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6F1D7EC4-8A0C-4052-8B57-196C860B15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Isosceles Triangle 32">
            <a:extLst>
              <a:ext uri="{FF2B5EF4-FFF2-40B4-BE49-F238E27FC236}">
                <a16:creationId xmlns:a16="http://schemas.microsoft.com/office/drawing/2014/main" id="{404A7A3A-BEAE-4BC6-A163-5D0E5F8C46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3500000" flipH="1">
            <a:off x="-964439" y="5591066"/>
            <a:ext cx="2982940" cy="1481975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2ED3B7D-405D-4DFA-8608-B6DE746718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306432" y="5273670"/>
            <a:ext cx="841505" cy="841505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4F1C49AF-EFC5-431E-A680-7E5077EC7C3C}"/>
              </a:ext>
            </a:extLst>
          </p:cNvPr>
          <p:cNvSpPr txBox="1"/>
          <p:nvPr/>
        </p:nvSpPr>
        <p:spPr>
          <a:xfrm>
            <a:off x="0" y="0"/>
            <a:ext cx="12192000" cy="674702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indent="-22860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3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W przypadku współdziałania podwykonawcy na placu budowy z innymi firmami istotna jest współpraca kierownikiem budowy, który również koordynuje realizację prac zgodnie z przepisami i zasadami bhp . Wg obowiązujących przepisów każda budowa gdzie będą podwykonawcy </a:t>
            </a:r>
            <a:r>
              <a:rPr lang="en-US" sz="33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musi mieć koordynatora BHP</a:t>
            </a:r>
            <a:r>
              <a:rPr lang="en-US" sz="33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indent="-22860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3300" b="0" i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-22860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3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Przepisy obowiązujące w Polsce w tym zakresie w praktyce powodują, że </a:t>
            </a:r>
            <a:r>
              <a:rPr lang="en-US" sz="33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funkcja</a:t>
            </a:r>
            <a:r>
              <a:rPr lang="en-US" sz="33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k</a:t>
            </a:r>
            <a:r>
              <a:rPr lang="en-US" sz="33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oordynatora do spraw BHP na budowie to nowy obowiązek kierownika budowy. </a:t>
            </a:r>
            <a:r>
              <a:rPr lang="en-US" sz="33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Jego zadaniem jest zorganizowanie współpracy różnych firm, pracujących często w tym samym miejscu na placu budowy, bez powodowania konfliktów i zagrożeń. Koordynowanie działań bhp polega także na dotarciu do każdego podwykonawcy (a nie odwrotnie). Kierownik budowy jako koordynator ds. bhp ma pomagać, współpracować. Podejmuje on działania w celu koordynowania wprowadzania odpowiednich środków przez: generalnych wykonawców, podwykonawców oraz osoby prowadzące działalność na własny rachunek.</a:t>
            </a:r>
          </a:p>
          <a:p>
            <a:pPr indent="-22860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-22860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-22860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-22860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0" i="0" dirty="0">
                <a:effectLst/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https://www.ciop.pl/CIOPPortalWAR/appmanager/ciop/pl?_nfpb=true&amp;_pageLabel=P30001831335539182278&amp;html_tresc_root_id=300001968&amp;html_tresc_id=300001991&amp;html_klucz=19558&amp;html_klucz_spis=</a:t>
            </a:r>
            <a:endParaRPr lang="en-US" sz="1600" b="0" i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16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(CIOP)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AE9E3B2-BC34-46EF-BE18-7E7287782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 flipV="1">
            <a:off x="11523591" y="2655724"/>
            <a:ext cx="668410" cy="1345385"/>
            <a:chOff x="11523591" y="2655724"/>
            <a:chExt cx="668410" cy="1345385"/>
          </a:xfrm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64853C7E-3CBA-4464-865F-6044D94B1B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185103" y="2994212"/>
              <a:ext cx="1345385" cy="668410"/>
            </a:xfrm>
            <a:custGeom>
              <a:avLst/>
              <a:gdLst>
                <a:gd name="connsiteX0" fmla="*/ 0 w 1345385"/>
                <a:gd name="connsiteY0" fmla="*/ 668410 h 668410"/>
                <a:gd name="connsiteX1" fmla="*/ 672692 w 1345385"/>
                <a:gd name="connsiteY1" fmla="*/ 0 h 668410"/>
                <a:gd name="connsiteX2" fmla="*/ 1345385 w 1345385"/>
                <a:gd name="connsiteY2" fmla="*/ 668410 h 668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45385" h="668410">
                  <a:moveTo>
                    <a:pt x="0" y="668410"/>
                  </a:moveTo>
                  <a:lnTo>
                    <a:pt x="672692" y="0"/>
                  </a:lnTo>
                  <a:lnTo>
                    <a:pt x="1345385" y="668410"/>
                  </a:ln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55EFEC59-B929-4851-9DEF-9106F27979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11690383" y="2760304"/>
              <a:ext cx="418137" cy="418137"/>
            </a:xfrm>
            <a:prstGeom prst="rect">
              <a:avLst/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6C132392-D5FF-4588-8FA1-5BAD77BF64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1047828" y="4124955"/>
            <a:ext cx="635336" cy="635336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7EAC045-695C-4E73-9B7C-AFD6FB22DA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1131130" y="4621062"/>
            <a:ext cx="224347" cy="224347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738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8294908-8B00-4F58-BBBA-20F71A40AA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364C879-1404-4203-8E9D-CC5DE0A621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82782" y="-1386168"/>
            <a:ext cx="2424873" cy="3611191"/>
          </a:xfrm>
          <a:custGeom>
            <a:avLst/>
            <a:gdLst>
              <a:gd name="connsiteX0" fmla="*/ 0 w 2424873"/>
              <a:gd name="connsiteY0" fmla="*/ 2424874 h 3611191"/>
              <a:gd name="connsiteX1" fmla="*/ 2424873 w 2424873"/>
              <a:gd name="connsiteY1" fmla="*/ 0 h 3611191"/>
              <a:gd name="connsiteX2" fmla="*/ 2424873 w 2424873"/>
              <a:gd name="connsiteY2" fmla="*/ 3611191 h 3611191"/>
              <a:gd name="connsiteX3" fmla="*/ 1186317 w 2424873"/>
              <a:gd name="connsiteY3" fmla="*/ 3611191 h 3611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4873" h="3611191">
                <a:moveTo>
                  <a:pt x="0" y="2424874"/>
                </a:moveTo>
                <a:lnTo>
                  <a:pt x="2424873" y="0"/>
                </a:lnTo>
                <a:lnTo>
                  <a:pt x="2424873" y="3611191"/>
                </a:lnTo>
                <a:lnTo>
                  <a:pt x="1186317" y="361119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84617302-4B0D-4351-A6BB-6F0930D943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571000" y="-338582"/>
            <a:ext cx="1635955" cy="1635955"/>
          </a:xfrm>
          <a:custGeom>
            <a:avLst/>
            <a:gdLst>
              <a:gd name="connsiteX0" fmla="*/ 0 w 1635955"/>
              <a:gd name="connsiteY0" fmla="*/ 957987 h 1635955"/>
              <a:gd name="connsiteX1" fmla="*/ 957987 w 1635955"/>
              <a:gd name="connsiteY1" fmla="*/ 0 h 1635955"/>
              <a:gd name="connsiteX2" fmla="*/ 1635955 w 1635955"/>
              <a:gd name="connsiteY2" fmla="*/ 0 h 1635955"/>
              <a:gd name="connsiteX3" fmla="*/ 1635955 w 1635955"/>
              <a:gd name="connsiteY3" fmla="*/ 1635955 h 1635955"/>
              <a:gd name="connsiteX4" fmla="*/ 0 w 1635955"/>
              <a:gd name="connsiteY4" fmla="*/ 1635955 h 163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5955" h="1635955">
                <a:moveTo>
                  <a:pt x="0" y="957987"/>
                </a:moveTo>
                <a:lnTo>
                  <a:pt x="957987" y="0"/>
                </a:lnTo>
                <a:lnTo>
                  <a:pt x="1635955" y="0"/>
                </a:lnTo>
                <a:lnTo>
                  <a:pt x="1635955" y="1635955"/>
                </a:lnTo>
                <a:lnTo>
                  <a:pt x="0" y="1635955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A2C7802-C2E0-4218-8F89-8DD7CCD2CD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627985" y="-6588"/>
            <a:ext cx="4059393" cy="2548110"/>
          </a:xfrm>
          <a:custGeom>
            <a:avLst/>
            <a:gdLst>
              <a:gd name="connsiteX0" fmla="*/ 0 w 4059393"/>
              <a:gd name="connsiteY0" fmla="*/ 1511282 h 2548110"/>
              <a:gd name="connsiteX1" fmla="*/ 1511282 w 4059393"/>
              <a:gd name="connsiteY1" fmla="*/ 0 h 2548110"/>
              <a:gd name="connsiteX2" fmla="*/ 4059393 w 4059393"/>
              <a:gd name="connsiteY2" fmla="*/ 2548110 h 2548110"/>
              <a:gd name="connsiteX3" fmla="*/ 0 w 4059393"/>
              <a:gd name="connsiteY3" fmla="*/ 2548110 h 254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393" h="2548110">
                <a:moveTo>
                  <a:pt x="0" y="1511282"/>
                </a:moveTo>
                <a:lnTo>
                  <a:pt x="1511282" y="0"/>
                </a:lnTo>
                <a:lnTo>
                  <a:pt x="4059393" y="2548110"/>
                </a:lnTo>
                <a:lnTo>
                  <a:pt x="0" y="254811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6D7111A-21E5-4EE9-8A78-10E5530F01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262924" y="1465780"/>
            <a:ext cx="1185708" cy="118570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A3969E80-A77B-49FC-9122-D89AFD5EE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-29557" y="5198743"/>
            <a:ext cx="2444907" cy="2366116"/>
          </a:xfrm>
          <a:custGeom>
            <a:avLst/>
            <a:gdLst>
              <a:gd name="connsiteX0" fmla="*/ 0 w 2203753"/>
              <a:gd name="connsiteY0" fmla="*/ 0 h 2132734"/>
              <a:gd name="connsiteX1" fmla="*/ 2203753 w 2203753"/>
              <a:gd name="connsiteY1" fmla="*/ 0 h 2132734"/>
              <a:gd name="connsiteX2" fmla="*/ 2203753 w 2203753"/>
              <a:gd name="connsiteY2" fmla="*/ 576461 h 2132734"/>
              <a:gd name="connsiteX3" fmla="*/ 647480 w 2203753"/>
              <a:gd name="connsiteY3" fmla="*/ 2132734 h 2132734"/>
              <a:gd name="connsiteX4" fmla="*/ 0 w 2203753"/>
              <a:gd name="connsiteY4" fmla="*/ 1485255 h 2132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3753" h="2132734">
                <a:moveTo>
                  <a:pt x="0" y="0"/>
                </a:moveTo>
                <a:lnTo>
                  <a:pt x="2203753" y="0"/>
                </a:lnTo>
                <a:lnTo>
                  <a:pt x="2203753" y="576461"/>
                </a:lnTo>
                <a:lnTo>
                  <a:pt x="647480" y="2132734"/>
                </a:lnTo>
                <a:lnTo>
                  <a:pt x="0" y="1485255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849CA57-76BD-4CF2-80BA-D7A46A01B7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769787" y="5439893"/>
            <a:ext cx="928467" cy="928467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35E9085E-E730-4768-83D4-6CB7E98971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401311" y="734311"/>
            <a:ext cx="5389379" cy="5389379"/>
          </a:xfrm>
          <a:custGeom>
            <a:avLst/>
            <a:gdLst>
              <a:gd name="connsiteX0" fmla="*/ 0 w 5389379"/>
              <a:gd name="connsiteY0" fmla="*/ 540040 h 5389379"/>
              <a:gd name="connsiteX1" fmla="*/ 540040 w 5389379"/>
              <a:gd name="connsiteY1" fmla="*/ 0 h 5389379"/>
              <a:gd name="connsiteX2" fmla="*/ 5389379 w 5389379"/>
              <a:gd name="connsiteY2" fmla="*/ 0 h 5389379"/>
              <a:gd name="connsiteX3" fmla="*/ 5389379 w 5389379"/>
              <a:gd name="connsiteY3" fmla="*/ 4838655 h 5389379"/>
              <a:gd name="connsiteX4" fmla="*/ 4838655 w 5389379"/>
              <a:gd name="connsiteY4" fmla="*/ 5389379 h 5389379"/>
              <a:gd name="connsiteX5" fmla="*/ 0 w 5389379"/>
              <a:gd name="connsiteY5" fmla="*/ 5389379 h 5389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89379" h="5389379">
                <a:moveTo>
                  <a:pt x="0" y="540040"/>
                </a:moveTo>
                <a:lnTo>
                  <a:pt x="540040" y="0"/>
                </a:lnTo>
                <a:lnTo>
                  <a:pt x="5389379" y="0"/>
                </a:lnTo>
                <a:lnTo>
                  <a:pt x="5389379" y="4838655"/>
                </a:lnTo>
                <a:lnTo>
                  <a:pt x="4838655" y="5389379"/>
                </a:lnTo>
                <a:lnTo>
                  <a:pt x="0" y="538937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973272FE-A474-4CAE-8CA2-BCC8B476C3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700283" y="33283"/>
            <a:ext cx="6791435" cy="6791435"/>
          </a:xfrm>
          <a:custGeom>
            <a:avLst/>
            <a:gdLst>
              <a:gd name="connsiteX0" fmla="*/ 1860938 w 6791435"/>
              <a:gd name="connsiteY0" fmla="*/ 81158 h 6791435"/>
              <a:gd name="connsiteX1" fmla="*/ 1942096 w 6791435"/>
              <a:gd name="connsiteY1" fmla="*/ 0 h 6791435"/>
              <a:gd name="connsiteX2" fmla="*/ 6791435 w 6791435"/>
              <a:gd name="connsiteY2" fmla="*/ 0 h 6791435"/>
              <a:gd name="connsiteX3" fmla="*/ 6791435 w 6791435"/>
              <a:gd name="connsiteY3" fmla="*/ 4838655 h 6791435"/>
              <a:gd name="connsiteX4" fmla="*/ 6710277 w 6791435"/>
              <a:gd name="connsiteY4" fmla="*/ 4919813 h 6791435"/>
              <a:gd name="connsiteX5" fmla="*/ 6710277 w 6791435"/>
              <a:gd name="connsiteY5" fmla="*/ 81158 h 6791435"/>
              <a:gd name="connsiteX6" fmla="*/ 0 w 6791435"/>
              <a:gd name="connsiteY6" fmla="*/ 1942096 h 6791435"/>
              <a:gd name="connsiteX7" fmla="*/ 81158 w 6791435"/>
              <a:gd name="connsiteY7" fmla="*/ 1860938 h 6791435"/>
              <a:gd name="connsiteX8" fmla="*/ 81158 w 6791435"/>
              <a:gd name="connsiteY8" fmla="*/ 6710277 h 6791435"/>
              <a:gd name="connsiteX9" fmla="*/ 4919813 w 6791435"/>
              <a:gd name="connsiteY9" fmla="*/ 6710277 h 6791435"/>
              <a:gd name="connsiteX10" fmla="*/ 4838655 w 6791435"/>
              <a:gd name="connsiteY10" fmla="*/ 6791435 h 6791435"/>
              <a:gd name="connsiteX11" fmla="*/ 0 w 6791435"/>
              <a:gd name="connsiteY11" fmla="*/ 6791435 h 6791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791435" h="6791435">
                <a:moveTo>
                  <a:pt x="1860938" y="81158"/>
                </a:moveTo>
                <a:lnTo>
                  <a:pt x="1942096" y="0"/>
                </a:lnTo>
                <a:lnTo>
                  <a:pt x="6791435" y="0"/>
                </a:lnTo>
                <a:lnTo>
                  <a:pt x="6791435" y="4838655"/>
                </a:lnTo>
                <a:lnTo>
                  <a:pt x="6710277" y="4919813"/>
                </a:lnTo>
                <a:lnTo>
                  <a:pt x="6710277" y="81158"/>
                </a:lnTo>
                <a:close/>
                <a:moveTo>
                  <a:pt x="0" y="1942096"/>
                </a:moveTo>
                <a:lnTo>
                  <a:pt x="81158" y="1860938"/>
                </a:lnTo>
                <a:lnTo>
                  <a:pt x="81158" y="6710277"/>
                </a:lnTo>
                <a:lnTo>
                  <a:pt x="4919813" y="6710277"/>
                </a:lnTo>
                <a:lnTo>
                  <a:pt x="4838655" y="6791435"/>
                </a:lnTo>
                <a:lnTo>
                  <a:pt x="0" y="6791435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E07981EA-05A6-437C-88D7-B377B92B03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629823" y="5457591"/>
            <a:ext cx="2231794" cy="2568811"/>
          </a:xfrm>
          <a:custGeom>
            <a:avLst/>
            <a:gdLst>
              <a:gd name="connsiteX0" fmla="*/ 0 w 2940086"/>
              <a:gd name="connsiteY0" fmla="*/ 0 h 3384061"/>
              <a:gd name="connsiteX1" fmla="*/ 2496112 w 2940086"/>
              <a:gd name="connsiteY1" fmla="*/ 0 h 3384061"/>
              <a:gd name="connsiteX2" fmla="*/ 2940086 w 2940086"/>
              <a:gd name="connsiteY2" fmla="*/ 443975 h 3384061"/>
              <a:gd name="connsiteX3" fmla="*/ 0 w 2940086"/>
              <a:gd name="connsiteY3" fmla="*/ 3384061 h 3384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0086" h="3384061">
                <a:moveTo>
                  <a:pt x="0" y="0"/>
                </a:moveTo>
                <a:lnTo>
                  <a:pt x="2496112" y="0"/>
                </a:lnTo>
                <a:lnTo>
                  <a:pt x="2940086" y="443975"/>
                </a:lnTo>
                <a:lnTo>
                  <a:pt x="0" y="338406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5E3C750-986E-4769-B1AE-49289FBEE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720059" y="5243545"/>
            <a:ext cx="959985" cy="959985"/>
          </a:xfrm>
          <a:prstGeom prst="rect">
            <a:avLst/>
          </a:pr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aphicFrame>
        <p:nvGraphicFramePr>
          <p:cNvPr id="8" name="Obiekt 7">
            <a:extLst>
              <a:ext uri="{FF2B5EF4-FFF2-40B4-BE49-F238E27FC236}">
                <a16:creationId xmlns:a16="http://schemas.microsoft.com/office/drawing/2014/main" id="{FCA89A9D-9BCE-4A4F-B517-DB1511A7624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7461896"/>
              </p:ext>
            </p:extLst>
          </p:nvPr>
        </p:nvGraphicFramePr>
        <p:xfrm>
          <a:off x="8201025" y="981075"/>
          <a:ext cx="3590925" cy="5362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6132812" imgH="9131313" progId="Word.Document.8">
                  <p:embed/>
                </p:oleObj>
              </mc:Choice>
              <mc:Fallback>
                <p:oleObj name="Document" r:id="rId2" imgW="6132812" imgH="9131313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8201025" y="981075"/>
                        <a:ext cx="3590925" cy="5362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pole tekstowe 20">
            <a:extLst>
              <a:ext uri="{FF2B5EF4-FFF2-40B4-BE49-F238E27FC236}">
                <a16:creationId xmlns:a16="http://schemas.microsoft.com/office/drawing/2014/main" id="{1BC71877-6DE2-4E90-AEED-DC33FC89E26F}"/>
              </a:ext>
            </a:extLst>
          </p:cNvPr>
          <p:cNvSpPr txBox="1"/>
          <p:nvPr/>
        </p:nvSpPr>
        <p:spPr>
          <a:xfrm>
            <a:off x="222308" y="242820"/>
            <a:ext cx="7756243" cy="1585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800" dirty="0">
                <a:solidFill>
                  <a:srgbClr val="21252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Cordia New" panose="020B0304020202020204" pitchFamily="34" charset="-34"/>
              </a:rPr>
              <a:t>Do podstawowych obowiązków kierownika budowy należy:</a:t>
            </a:r>
            <a:endParaRPr lang="pl-PL" sz="16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Cordia New" panose="020B0304020202020204" pitchFamily="34" charset="-34"/>
            </a:endParaRPr>
          </a:p>
          <a:p>
            <a:pPr>
              <a:lnSpc>
                <a:spcPts val="1680"/>
              </a:lnSpc>
              <a:spcAft>
                <a:spcPts val="800"/>
              </a:spcAft>
            </a:pPr>
            <a:r>
              <a:rPr lang="pl-PL" sz="1800" dirty="0">
                <a:solidFill>
                  <a:srgbClr val="21252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Cordia New" panose="020B0304020202020204" pitchFamily="34" charset="-34"/>
              </a:rPr>
              <a:t>1) protokolarne przejęcie od inwestora i odpowiednie zabezpieczenie </a:t>
            </a:r>
            <a:r>
              <a:rPr lang="pl-PL" sz="1800" b="1" dirty="0">
                <a:solidFill>
                  <a:srgbClr val="21252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Cordia New" panose="020B0304020202020204" pitchFamily="34" charset="-34"/>
              </a:rPr>
              <a:t>terenu budowy </a:t>
            </a:r>
            <a:r>
              <a:rPr lang="pl-PL" sz="1800" dirty="0">
                <a:solidFill>
                  <a:srgbClr val="21252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Cordia New" panose="020B0304020202020204" pitchFamily="34" charset="-34"/>
              </a:rPr>
              <a:t>wraz ze znajdującymi się na nim obiektami budowlanymi, urządzeniami technicznymi i stałymi punktami osnowy geodezyjnej oraz podlegającymi ochronie elementami środowiska przyrodniczego i kulturowego;</a:t>
            </a:r>
            <a:endParaRPr lang="pl-PL" sz="16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Cordia New" panose="020B0304020202020204" pitchFamily="34" charset="-34"/>
            </a:endParaRPr>
          </a:p>
        </p:txBody>
      </p:sp>
      <p:sp>
        <p:nvSpPr>
          <p:cNvPr id="23" name="pole tekstowe 22">
            <a:extLst>
              <a:ext uri="{FF2B5EF4-FFF2-40B4-BE49-F238E27FC236}">
                <a16:creationId xmlns:a16="http://schemas.microsoft.com/office/drawing/2014/main" id="{63CAACE4-4E4A-4BDC-9089-63E91BD12490}"/>
              </a:ext>
            </a:extLst>
          </p:cNvPr>
          <p:cNvSpPr txBox="1"/>
          <p:nvPr/>
        </p:nvSpPr>
        <p:spPr>
          <a:xfrm>
            <a:off x="1013914" y="0"/>
            <a:ext cx="6107184" cy="3149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680"/>
              </a:lnSpc>
              <a:spcAft>
                <a:spcPts val="800"/>
              </a:spcAft>
            </a:pPr>
            <a:r>
              <a:rPr lang="pl-PL" sz="1800" b="1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Cordia New" panose="020B0304020202020204" pitchFamily="34" charset="-34"/>
              </a:rPr>
              <a:t> </a:t>
            </a:r>
            <a:r>
              <a:rPr lang="pl-PL" sz="1800" dirty="0">
                <a:solidFill>
                  <a:srgbClr val="21252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Cordia New" panose="020B0304020202020204" pitchFamily="34" charset="-34"/>
              </a:rPr>
              <a:t>Art.  22.  [Obowiązki kierownika budowy]</a:t>
            </a:r>
            <a:endParaRPr lang="pl-PL" sz="16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Cordia New" panose="020B0304020202020204" pitchFamily="34" charset="-34"/>
            </a:endParaRPr>
          </a:p>
        </p:txBody>
      </p:sp>
      <p:sp>
        <p:nvSpPr>
          <p:cNvPr id="25" name="pole tekstowe 24">
            <a:extLst>
              <a:ext uri="{FF2B5EF4-FFF2-40B4-BE49-F238E27FC236}">
                <a16:creationId xmlns:a16="http://schemas.microsoft.com/office/drawing/2014/main" id="{B517F79B-6890-4CB3-AFED-340DFE1ED89B}"/>
              </a:ext>
            </a:extLst>
          </p:cNvPr>
          <p:cNvSpPr txBox="1"/>
          <p:nvPr/>
        </p:nvSpPr>
        <p:spPr>
          <a:xfrm>
            <a:off x="222308" y="1770031"/>
            <a:ext cx="7412488" cy="21222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800" dirty="0">
                <a:solidFill>
                  <a:srgbClr val="474646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Cordia New" panose="020B0304020202020204" pitchFamily="34" charset="-34"/>
              </a:rPr>
              <a:t>Protokół z przekazania placu budowy to dokument, na podstawie którego następuje </a:t>
            </a:r>
            <a:r>
              <a:rPr lang="pl-PL" sz="1800" b="1" dirty="0">
                <a:solidFill>
                  <a:srgbClr val="474646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Cordia New" panose="020B0304020202020204" pitchFamily="34" charset="-34"/>
              </a:rPr>
              <a:t>przejęcie terenu </a:t>
            </a:r>
            <a:r>
              <a:rPr lang="pl-PL" sz="1800" dirty="0">
                <a:solidFill>
                  <a:srgbClr val="474646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Cordia New" panose="020B0304020202020204" pitchFamily="34" charset="-34"/>
              </a:rPr>
              <a:t>przez wykonawcę robót budowlanych. Od tego momentu aż do oddania obiektu to on </a:t>
            </a:r>
            <a:r>
              <a:rPr lang="pl-PL" sz="1800" b="1" dirty="0">
                <a:solidFill>
                  <a:srgbClr val="474646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Cordia New" panose="020B0304020202020204" pitchFamily="34" charset="-34"/>
              </a:rPr>
              <a:t>ponosi odpowiedzialność </a:t>
            </a:r>
            <a:r>
              <a:rPr lang="pl-PL" sz="1800" dirty="0">
                <a:solidFill>
                  <a:srgbClr val="474646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Cordia New" panose="020B0304020202020204" pitchFamily="34" charset="-34"/>
              </a:rPr>
              <a:t>za szkody powstałe na placu budowy. Przekazanie terenu budowy może dotyczyć jego całości lub części (jeśli wykonawca zobowiązuje się do wykonywania jedynie pewnego zakresu robót).</a:t>
            </a:r>
            <a:br>
              <a:rPr lang="pl-PL" sz="1800" dirty="0">
                <a:solidFill>
                  <a:srgbClr val="474646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Cordia New" panose="020B0304020202020204" pitchFamily="34" charset="-34"/>
              </a:rPr>
            </a:br>
            <a:endParaRPr lang="pl-PL" sz="1600" dirty="0">
              <a:effectLst/>
              <a:highlight>
                <a:srgbClr val="FF0000"/>
              </a:highlight>
              <a:latin typeface="Calibri" panose="020F0502020204030204" pitchFamily="34" charset="0"/>
              <a:ea typeface="DengXian" panose="02010600030101010101" pitchFamily="2" charset="-122"/>
              <a:cs typeface="Cordia New" panose="020B0304020202020204" pitchFamily="34" charset="-34"/>
            </a:endParaRPr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F5A75A55-0496-4CE7-8ACD-ED678BA0EB2A}"/>
              </a:ext>
            </a:extLst>
          </p:cNvPr>
          <p:cNvSpPr txBox="1"/>
          <p:nvPr/>
        </p:nvSpPr>
        <p:spPr>
          <a:xfrm>
            <a:off x="8646900" y="67029"/>
            <a:ext cx="3242775" cy="3737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800" b="1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Cordia New" panose="020B0304020202020204" pitchFamily="34" charset="-34"/>
              </a:rPr>
              <a:t>Plac budowy/plac montażu </a:t>
            </a:r>
            <a:endParaRPr lang="pl-PL" sz="16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Cordia New" panose="020B0304020202020204" pitchFamily="34" charset="-34"/>
            </a:endParaRPr>
          </a:p>
        </p:txBody>
      </p: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6D5EB574-BC50-43D9-8221-BD3ACFC5078B}"/>
              </a:ext>
            </a:extLst>
          </p:cNvPr>
          <p:cNvSpPr txBox="1"/>
          <p:nvPr/>
        </p:nvSpPr>
        <p:spPr>
          <a:xfrm>
            <a:off x="0" y="6540760"/>
            <a:ext cx="8662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i="1" dirty="0">
                <a:latin typeface="Arial" panose="020B0604020202020204" pitchFamily="34" charset="0"/>
                <a:ea typeface="DengXian" panose="02010600030101010101" pitchFamily="2" charset="-122"/>
                <a:cs typeface="Cordia New" panose="020B0304020202020204" pitchFamily="34" charset="-34"/>
              </a:rPr>
              <a:t>Rekomendujemy, wykorzystywanie protokołu przekazania placu budowy, montażu.</a:t>
            </a:r>
            <a:endParaRPr lang="pl-PL" i="1" dirty="0"/>
          </a:p>
        </p:txBody>
      </p:sp>
      <p:sp>
        <p:nvSpPr>
          <p:cNvPr id="27" name="pole tekstowe 26">
            <a:extLst>
              <a:ext uri="{FF2B5EF4-FFF2-40B4-BE49-F238E27FC236}">
                <a16:creationId xmlns:a16="http://schemas.microsoft.com/office/drawing/2014/main" id="{97DE0B88-33B0-4D16-9B60-D4BFCC9D25CA}"/>
              </a:ext>
            </a:extLst>
          </p:cNvPr>
          <p:cNvSpPr txBox="1"/>
          <p:nvPr/>
        </p:nvSpPr>
        <p:spPr>
          <a:xfrm>
            <a:off x="-139795" y="3887936"/>
            <a:ext cx="8394993" cy="27853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0510" marR="39370">
              <a:spcBef>
                <a:spcPts val="600"/>
              </a:spcBef>
              <a:spcAft>
                <a:spcPts val="0"/>
              </a:spcAft>
            </a:pPr>
            <a:r>
              <a:rPr lang="pl-PL" sz="1800" b="1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PROTOKÓŁ PRZEKAZANIA PLACU BUDOWY/MONTAŻU INSTALACJI</a:t>
            </a:r>
          </a:p>
          <a:p>
            <a:pPr marL="270510" marR="39370">
              <a:spcBef>
                <a:spcPts val="600"/>
              </a:spcBef>
              <a:spcAft>
                <a:spcPts val="0"/>
              </a:spcAft>
            </a:pPr>
            <a:endParaRPr lang="pl-PL" sz="800" b="1" dirty="0">
              <a:solidFill>
                <a:srgbClr val="0000FF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270510" marR="39370"/>
            <a:r>
              <a:rPr lang="pl-PL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Protokół przekazania montażu instalacji: dotyczy wyłącznie ograniczonej przestrzeni, w której prowadzone są prace instalacyjne w tym nowych maszyn. Na etapie montażu nowych maszyn/instalacji (przed rozruchem mechanicznym – R1) odpowiedzialność za ich zabezpieczenie leży po stronie Wykonawcy.</a:t>
            </a:r>
            <a:endParaRPr lang="pl-PL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70510" marR="39370"/>
            <a:r>
              <a:rPr lang="pl-PL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Od momentu podpisania protokołów przez obie strony, </a:t>
            </a:r>
            <a:r>
              <a:rPr lang="pl-PL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wykonawca odpowiedzialny</a:t>
            </a:r>
            <a:r>
              <a:rPr lang="pl-PL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jest za szkody powstałe na przekazanym mu placu. </a:t>
            </a:r>
            <a:br>
              <a:rPr lang="pl-PL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pl-PL" dirty="0"/>
              <a:t>(</a:t>
            </a:r>
            <a:r>
              <a:rPr lang="pl-PL" dirty="0">
                <a:hlinkClick r:id="rId4"/>
              </a:rPr>
              <a:t>EP3_INS-000-003</a:t>
            </a:r>
            <a:r>
              <a:rPr lang="pl-PL" dirty="0"/>
              <a:t>)</a:t>
            </a:r>
            <a:endParaRPr lang="pl-PL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9" name="pole tekstowe 28">
            <a:extLst>
              <a:ext uri="{FF2B5EF4-FFF2-40B4-BE49-F238E27FC236}">
                <a16:creationId xmlns:a16="http://schemas.microsoft.com/office/drawing/2014/main" id="{2AF0367E-6528-4BD5-A3E7-CE4240DF9E7C}"/>
              </a:ext>
            </a:extLst>
          </p:cNvPr>
          <p:cNvSpPr txBox="1"/>
          <p:nvPr/>
        </p:nvSpPr>
        <p:spPr>
          <a:xfrm>
            <a:off x="222308" y="3544903"/>
            <a:ext cx="80687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800" dirty="0"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Kodeks pracy tj. z dnia 9 czerwca 2022 r. </a:t>
            </a:r>
            <a:r>
              <a:rPr lang="pl-PL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hlinkClick r:id="rId5"/>
              </a:rPr>
              <a:t>(Dz.U. z 2022 r. poz. 1510)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40903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5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28">
            <a:extLst>
              <a:ext uri="{FF2B5EF4-FFF2-40B4-BE49-F238E27FC236}">
                <a16:creationId xmlns:a16="http://schemas.microsoft.com/office/drawing/2014/main" id="{86FF76B9-219D-4469-AF87-0236D2903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2" name="Group 30">
            <a:extLst>
              <a:ext uri="{FF2B5EF4-FFF2-40B4-BE49-F238E27FC236}">
                <a16:creationId xmlns:a16="http://schemas.microsoft.com/office/drawing/2014/main" id="{DB88BD78-87E1-424D-B479-C37D8E41B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10964637" y="2358"/>
            <a:ext cx="1876653" cy="1766008"/>
            <a:chOff x="-648769" y="2358"/>
            <a:chExt cx="1876653" cy="1766008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05EB894-9410-4B20-95E4-7A25101AB8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-415188" y="-231223"/>
              <a:ext cx="1409491" cy="1876653"/>
            </a:xfrm>
            <a:custGeom>
              <a:avLst/>
              <a:gdLst>
                <a:gd name="connsiteX0" fmla="*/ 0 w 1409491"/>
                <a:gd name="connsiteY0" fmla="*/ 643075 h 1876653"/>
                <a:gd name="connsiteX1" fmla="*/ 643075 w 1409491"/>
                <a:gd name="connsiteY1" fmla="*/ 0 h 1876653"/>
                <a:gd name="connsiteX2" fmla="*/ 1409491 w 1409491"/>
                <a:gd name="connsiteY2" fmla="*/ 0 h 1876653"/>
                <a:gd name="connsiteX3" fmla="*/ 1409491 w 1409491"/>
                <a:gd name="connsiteY3" fmla="*/ 1876653 h 1876653"/>
                <a:gd name="connsiteX4" fmla="*/ 1233578 w 1409491"/>
                <a:gd name="connsiteY4" fmla="*/ 1876653 h 1876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491" h="1876653">
                  <a:moveTo>
                    <a:pt x="0" y="643075"/>
                  </a:moveTo>
                  <a:lnTo>
                    <a:pt x="643075" y="0"/>
                  </a:lnTo>
                  <a:lnTo>
                    <a:pt x="1409491" y="0"/>
                  </a:lnTo>
                  <a:lnTo>
                    <a:pt x="1409491" y="1876653"/>
                  </a:lnTo>
                  <a:lnTo>
                    <a:pt x="1233578" y="1876653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Rectangle 32">
              <a:extLst>
                <a:ext uri="{FF2B5EF4-FFF2-40B4-BE49-F238E27FC236}">
                  <a16:creationId xmlns:a16="http://schemas.microsoft.com/office/drawing/2014/main" id="{166E38B6-B050-4340-8E8F-3A971DADC0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301285" y="128278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4" name="Rectangle 34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737196" y="6033666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Isosceles Triangle 36">
            <a:extLst>
              <a:ext uri="{FF2B5EF4-FFF2-40B4-BE49-F238E27FC236}">
                <a16:creationId xmlns:a16="http://schemas.microsoft.com/office/drawing/2014/main" id="{633C5E46-DAC5-4661-9C87-22B08E2A51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43436" y="5721108"/>
            <a:ext cx="2261965" cy="1136891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19ED623E-5F98-41C7-B9A9-85432A537FB8}"/>
              </a:ext>
            </a:extLst>
          </p:cNvPr>
          <p:cNvSpPr txBox="1"/>
          <p:nvPr/>
        </p:nvSpPr>
        <p:spPr>
          <a:xfrm>
            <a:off x="0" y="191362"/>
            <a:ext cx="10904538" cy="473075"/>
          </a:xfrm>
          <a:prstGeom prst="rect">
            <a:avLst/>
          </a:prstGeom>
          <a:noFill/>
        </p:spPr>
        <p:txBody>
          <a:bodyPr wrap="square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pl-PL" sz="1300" b="1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Czy obcokrajowiec skierowany do pracy w Polsce powinien mieć ważne badania lekarskie i ukończone szkolenie bhp?</a:t>
            </a:r>
            <a:endParaRPr lang="pl-PL" sz="1300" dirty="0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1E2D3C48-6AAD-4E08-9808-BDE4E5A41258}"/>
              </a:ext>
            </a:extLst>
          </p:cNvPr>
          <p:cNvSpPr txBox="1"/>
          <p:nvPr/>
        </p:nvSpPr>
        <p:spPr>
          <a:xfrm>
            <a:off x="743909" y="958487"/>
            <a:ext cx="10904538" cy="4445000"/>
          </a:xfrm>
          <a:prstGeom prst="rect">
            <a:avLst/>
          </a:prstGeom>
          <a:noFill/>
        </p:spPr>
        <p:txBody>
          <a:bodyPr wrap="square" anchor="t">
            <a:normAutofit/>
          </a:bodyPr>
          <a:lstStyle/>
          <a:p>
            <a:pPr marR="142875" algn="just">
              <a:lnSpc>
                <a:spcPct val="140000"/>
              </a:lnSpc>
              <a:spcAft>
                <a:spcPts val="600"/>
              </a:spcAft>
            </a:pPr>
            <a:r>
              <a:rPr lang="pl-PL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</a:t>
            </a:r>
            <a:r>
              <a:rPr lang="pl-PL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racodawca mający siedzibę za granicą, który deleguje swoich </a:t>
            </a:r>
            <a:r>
              <a:rPr lang="pl-PL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pracowników do pracy na terenie Polski</a:t>
            </a:r>
            <a:r>
              <a:rPr lang="pl-PL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ma obowiązek zapewnić tym pracownikom warunki zatrudnienia </a:t>
            </a:r>
            <a:r>
              <a:rPr lang="pl-PL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nie mniej korzystne </a:t>
            </a:r>
            <a:r>
              <a:rPr lang="pl-PL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niż wynikające z Kodeksu pracy oraz innych polskich przepisów regulujących prawa i obowiązki pracowników – w zakresie bezpieczeństwa i higieny pracy.</a:t>
            </a:r>
            <a:endParaRPr lang="pl-PL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142875" algn="just">
              <a:lnSpc>
                <a:spcPct val="140000"/>
              </a:lnSpc>
              <a:spcAft>
                <a:spcPts val="600"/>
              </a:spcAft>
            </a:pPr>
            <a:r>
              <a:rPr lang="pl-PL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 praktyce zatem każde przedsiębiorstwo zagraniczne, delegujące swój personel do świadczenia pracy w Polsce, </a:t>
            </a:r>
            <a:r>
              <a:rPr lang="pl-PL" u="sng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związane jest standardami ochronnymi wprowadzonymi przez polskie prawo pracy</a:t>
            </a:r>
            <a:r>
              <a:rPr lang="pl-PL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 Nie ma przy tym znaczenia, w jakim kraju podmiot delegujący pracowników ma swoją siedzibę i czy w Polsce utworzył on swoją filię, oddział itp.</a:t>
            </a:r>
            <a:endParaRPr lang="pl-PL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142875" algn="just">
              <a:lnSpc>
                <a:spcPct val="140000"/>
              </a:lnSpc>
              <a:spcAft>
                <a:spcPts val="600"/>
              </a:spcAft>
            </a:pPr>
            <a:r>
              <a:rPr lang="pl-PL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Należy zatem stwierdzić, że </a:t>
            </a:r>
            <a:r>
              <a:rPr lang="pl-PL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badania lekarskie oraz szkolenia z zakresu bhp </a:t>
            </a:r>
            <a:r>
              <a:rPr lang="pl-PL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tych pracowników powinny </a:t>
            </a:r>
            <a:r>
              <a:rPr lang="pl-PL" u="sng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obejmować co najmniej taki zakres jaki wynika z prawa polskiego</a:t>
            </a:r>
            <a:r>
              <a:rPr lang="pl-PL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 Jeżeli zakres ten jest węższy to konieczne jest przeprowadzenie szkoleń i badań wg prawa polskiego.</a:t>
            </a:r>
            <a:endParaRPr lang="pl-PL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4" name="pole tekstowe 23">
            <a:extLst>
              <a:ext uri="{FF2B5EF4-FFF2-40B4-BE49-F238E27FC236}">
                <a16:creationId xmlns:a16="http://schemas.microsoft.com/office/drawing/2014/main" id="{39F395BB-796E-4CF8-BD05-997D9D9E6ACA}"/>
              </a:ext>
            </a:extLst>
          </p:cNvPr>
          <p:cNvSpPr txBox="1"/>
          <p:nvPr/>
        </p:nvSpPr>
        <p:spPr>
          <a:xfrm>
            <a:off x="743909" y="5438774"/>
            <a:ext cx="10904538" cy="517525"/>
          </a:xfrm>
          <a:prstGeom prst="rect">
            <a:avLst/>
          </a:prstGeom>
          <a:noFill/>
        </p:spPr>
        <p:txBody>
          <a:bodyPr wrap="square" anchor="t">
            <a:normAutofit/>
          </a:bodyPr>
          <a:lstStyle/>
          <a:p>
            <a:r>
              <a:rPr lang="pl-PL" sz="1600">
                <a:latin typeface="Calibri" panose="020F0502020204030204" pitchFamily="34" charset="0"/>
                <a:ea typeface="DengXian" panose="02010600030101010101" pitchFamily="2" charset="-122"/>
              </a:rPr>
              <a:t>Kodeks pracy tj. z dnia 9 czerwca 2022 r. </a:t>
            </a:r>
            <a:r>
              <a:rPr lang="pl-PL" sz="1600" u="sng">
                <a:solidFill>
                  <a:srgbClr val="0563C1"/>
                </a:solidFill>
                <a:latin typeface="Calibri" panose="020F0502020204030204" pitchFamily="34" charset="0"/>
                <a:ea typeface="DengXian" panose="02010600030101010101" pitchFamily="2" charset="-122"/>
                <a:hlinkClick r:id="rId2"/>
              </a:rPr>
              <a:t>(Dz.U. z 2022 r. poz. 1510)</a:t>
            </a:r>
            <a:endParaRPr lang="pl-PL" sz="1600" dirty="0"/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CDAE8B0E-1C74-4E01-B418-C4089D2C63C5}"/>
              </a:ext>
            </a:extLst>
          </p:cNvPr>
          <p:cNvSpPr txBox="1"/>
          <p:nvPr/>
        </p:nvSpPr>
        <p:spPr>
          <a:xfrm>
            <a:off x="743909" y="6054245"/>
            <a:ext cx="106999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i="1" dirty="0">
                <a:latin typeface="Arial" panose="020B0604020202020204" pitchFamily="34" charset="0"/>
                <a:cs typeface="Arial" panose="020B0604020202020204" pitchFamily="34" charset="0"/>
              </a:rPr>
              <a:t>Rekomendujemy skierować pracownika z zagranicy do lekarza medycyny pracy oraz na szkolenie wstępne BHP – film dla podwykonawców.</a:t>
            </a:r>
          </a:p>
        </p:txBody>
      </p:sp>
    </p:spTree>
    <p:extLst>
      <p:ext uri="{BB962C8B-B14F-4D97-AF65-F5344CB8AC3E}">
        <p14:creationId xmlns:p14="http://schemas.microsoft.com/office/powerpoint/2010/main" val="47415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ight Triangle 13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46532CDB-84DD-4878-9DA9-917B206A9EA1}"/>
              </a:ext>
            </a:extLst>
          </p:cNvPr>
          <p:cNvSpPr txBox="1"/>
          <p:nvPr/>
        </p:nvSpPr>
        <p:spPr>
          <a:xfrm>
            <a:off x="1075767" y="1188637"/>
            <a:ext cx="2988234" cy="44807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</a:pPr>
            <a:r>
              <a:rPr lang="en-US" sz="5100" b="1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Uznawanie kwalifikacji nabytych w państwach UE</a:t>
            </a:r>
            <a:endParaRPr lang="en-US" sz="5100" kern="1200" dirty="0">
              <a:solidFill>
                <a:schemeClr val="tx1"/>
              </a:solidFill>
              <a:effectLst/>
              <a:latin typeface="+mj-lt"/>
              <a:ea typeface="+mj-ea"/>
              <a:cs typeface="+mj-cs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3AAC9B5-8015-485C-ACF9-A750390E9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852863"/>
            <a:ext cx="0" cy="3236495"/>
          </a:xfrm>
          <a:prstGeom prst="line">
            <a:avLst/>
          </a:prstGeom>
          <a:ln w="19050" cap="sq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ole tekstowe 6">
            <a:extLst>
              <a:ext uri="{FF2B5EF4-FFF2-40B4-BE49-F238E27FC236}">
                <a16:creationId xmlns:a16="http://schemas.microsoft.com/office/drawing/2014/main" id="{C7B34BF2-7202-40D8-8236-1A4D326A6372}"/>
              </a:ext>
            </a:extLst>
          </p:cNvPr>
          <p:cNvSpPr txBox="1"/>
          <p:nvPr/>
        </p:nvSpPr>
        <p:spPr>
          <a:xfrm>
            <a:off x="5298595" y="1461106"/>
            <a:ext cx="4702848" cy="35602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indent="-228600" fontAlgn="base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Wszystkie </a:t>
            </a:r>
            <a:r>
              <a:rPr lang="pl-PL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kraje</a:t>
            </a:r>
            <a:r>
              <a:rPr lang="en-US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członkowskie Unii Europejskiej, Konfederację Szwajcarską oraz kraje członkowskie Europejskiego Porozumienia o Wolnym Handlu, </a:t>
            </a:r>
            <a:r>
              <a:rPr lang="en-US" sz="16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obowiązuje dyrektywa 2005/36/WE </a:t>
            </a:r>
            <a:r>
              <a:rPr lang="en-US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z dnia 7 września 2005 r. w sprawie uznawania kwalifikacji zawodowych. Postanowienia tej dyrektywy są wdrożone do polskiego systemu prawnego ustawą z dnia 22 grudnia 2015 r. o zasadach uznawania kwalifikacji zawodowych nabytych w państwach członkowskich Unii Europejskiej</a:t>
            </a:r>
          </a:p>
          <a:p>
            <a:pPr marL="228600" fontAlgn="base">
              <a:lnSpc>
                <a:spcPct val="90000"/>
              </a:lnSpc>
              <a:spcAft>
                <a:spcPts val="800"/>
              </a:spcAft>
            </a:pPr>
            <a:endParaRPr lang="en-US" sz="16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-228600">
              <a:lnSpc>
                <a:spcPct val="9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Postępowanie w sprawie uznania kwalifikacji rozpoczyna się na </a:t>
            </a:r>
            <a:r>
              <a:rPr lang="en-US" sz="1600" u="sng" dirty="0">
                <a:effectLst/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wniosek o wszczęcie postępowania w sprawie uznania kwalifikacji</a:t>
            </a:r>
            <a:r>
              <a:rPr lang="en-US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którego wzór określony został w rozporządzeniu Ministra Nauki i Szkolnictwa Wyższego z dnia 16 listopada 2016 r. w sprawie dokumentów w postępowaniu w sprawie uznania kwalifikacji zawodowych do wykonywania zawodu regulowanego albo podejmowania lub wykonywania działalności regulowanej w Rzeczypospolitej Polskiej. 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367F4C39-4F1E-45A0-ABF5-E9EA4A9315E1}"/>
              </a:ext>
            </a:extLst>
          </p:cNvPr>
          <p:cNvSpPr txBox="1"/>
          <p:nvPr/>
        </p:nvSpPr>
        <p:spPr>
          <a:xfrm>
            <a:off x="721673" y="5829714"/>
            <a:ext cx="103298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Rekomendujemy wykonanie szkolenia lokalnie lub przedstawienie potwierdzenia kwalifikacji przez organy RP</a:t>
            </a:r>
            <a:endParaRPr lang="pl-PL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3739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1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23">
            <a:extLst>
              <a:ext uri="{FF2B5EF4-FFF2-40B4-BE49-F238E27FC236}">
                <a16:creationId xmlns:a16="http://schemas.microsoft.com/office/drawing/2014/main" id="{1199E1B1-A8C0-4FE8-A5A8-1CB41D69F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25">
            <a:extLst>
              <a:ext uri="{FF2B5EF4-FFF2-40B4-BE49-F238E27FC236}">
                <a16:creationId xmlns:a16="http://schemas.microsoft.com/office/drawing/2014/main" id="{84A8DE83-DE75-4B41-9DB4-A7EC0B0DEC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128856" cy="1575461"/>
          </a:xfrm>
          <a:prstGeom prst="rect">
            <a:avLst/>
          </a:prstGeom>
          <a:gradFill>
            <a:gsLst>
              <a:gs pos="0">
                <a:schemeClr val="accent1">
                  <a:alpha val="41000"/>
                </a:schemeClr>
              </a:gs>
              <a:gs pos="74000">
                <a:schemeClr val="accent1">
                  <a:lumMod val="60000"/>
                  <a:lumOff val="40000"/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27">
            <a:extLst>
              <a:ext uri="{FF2B5EF4-FFF2-40B4-BE49-F238E27FC236}">
                <a16:creationId xmlns:a16="http://schemas.microsoft.com/office/drawing/2014/main" id="{A7009A0A-BEF5-4EAC-AF15-E4F9F002E2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3" y="-1"/>
            <a:ext cx="12192002" cy="1574311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78000">
                <a:schemeClr val="accent1">
                  <a:alpha val="1500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C762BC1-5EB2-41EA-B70B-4DC35ABB6D07}"/>
              </a:ext>
            </a:extLst>
          </p:cNvPr>
          <p:cNvSpPr txBox="1"/>
          <p:nvPr/>
        </p:nvSpPr>
        <p:spPr>
          <a:xfrm>
            <a:off x="938020" y="132628"/>
            <a:ext cx="11060062" cy="115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7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Przykładowe kwalifikacje podczas wykonywania prac</a:t>
            </a: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31BCCC3A-C6AE-498F-9119-75E5EC940A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7009769"/>
              </p:ext>
            </p:extLst>
          </p:nvPr>
        </p:nvGraphicFramePr>
        <p:xfrm>
          <a:off x="125835" y="1949556"/>
          <a:ext cx="11872247" cy="452447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39935">
                  <a:extLst>
                    <a:ext uri="{9D8B030D-6E8A-4147-A177-3AD203B41FA5}">
                      <a16:colId xmlns:a16="http://schemas.microsoft.com/office/drawing/2014/main" val="3421020421"/>
                    </a:ext>
                  </a:extLst>
                </a:gridCol>
                <a:gridCol w="4134256">
                  <a:extLst>
                    <a:ext uri="{9D8B030D-6E8A-4147-A177-3AD203B41FA5}">
                      <a16:colId xmlns:a16="http://schemas.microsoft.com/office/drawing/2014/main" val="2215308273"/>
                    </a:ext>
                  </a:extLst>
                </a:gridCol>
                <a:gridCol w="4498056">
                  <a:extLst>
                    <a:ext uri="{9D8B030D-6E8A-4147-A177-3AD203B41FA5}">
                      <a16:colId xmlns:a16="http://schemas.microsoft.com/office/drawing/2014/main" val="1608400706"/>
                    </a:ext>
                  </a:extLst>
                </a:gridCol>
              </a:tblGrid>
              <a:tr h="526191">
                <a:tc>
                  <a:txBody>
                    <a:bodyPr/>
                    <a:lstStyle/>
                    <a:p>
                      <a:pPr algn="ctr" fontAlgn="b"/>
                      <a:r>
                        <a:rPr lang="pl-PL" sz="31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pl-PL" sz="31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21754" marR="21754" marT="21754" marB="0" anchor="b">
                    <a:gradFill>
                      <a:gsLst>
                        <a:gs pos="39812">
                          <a:srgbClr val="CEDAEF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31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Rodzaj uprawnień</a:t>
                      </a:r>
                      <a:endParaRPr lang="pl-PL" sz="31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21754" marR="21754" marT="21754" marB="0" anchor="b">
                    <a:gradFill>
                      <a:gsLst>
                        <a:gs pos="39812">
                          <a:srgbClr val="CEDAEF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31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Opinia lekarza</a:t>
                      </a:r>
                      <a:endParaRPr lang="pl-PL" sz="31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21754" marR="21754" marT="21754" marB="0" anchor="b">
                    <a:gradFill>
                      <a:gsLst>
                        <a:gs pos="39812">
                          <a:srgbClr val="CEDAEF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545277594"/>
                  </a:ext>
                </a:extLst>
              </a:tr>
              <a:tr h="526191">
                <a:tc>
                  <a:txBody>
                    <a:bodyPr/>
                    <a:lstStyle/>
                    <a:p>
                      <a:pPr algn="ctr" fontAlgn="b"/>
                      <a:r>
                        <a:rPr lang="pl-PL" sz="31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Prace elektryczne</a:t>
                      </a:r>
                      <a:endParaRPr lang="pl-PL" sz="31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21754" marR="21754" marT="21754" marB="0" anchor="b">
                    <a:gradFill>
                      <a:gsLst>
                        <a:gs pos="39812">
                          <a:srgbClr val="CEDAEF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3100" u="none" strike="noStrike" baseline="0" dirty="0">
                          <a:effectLst/>
                        </a:rPr>
                        <a:t>SEP</a:t>
                      </a:r>
                      <a:endParaRPr lang="pl-PL" sz="3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754" marR="21754" marT="21754" marB="0" anchor="b">
                    <a:gradFill>
                      <a:gsLst>
                        <a:gs pos="39812">
                          <a:srgbClr val="CEDAEF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3100" u="none" strike="noStrike" baseline="0" dirty="0">
                          <a:effectLst/>
                        </a:rPr>
                        <a:t>Brak przeciwskazań lekarza</a:t>
                      </a:r>
                      <a:endParaRPr lang="pl-PL" sz="3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754" marR="21754" marT="21754" marB="0" anchor="b">
                    <a:gradFill>
                      <a:gsLst>
                        <a:gs pos="39812">
                          <a:srgbClr val="CEDAEF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289334857"/>
                  </a:ext>
                </a:extLst>
              </a:tr>
              <a:tr h="959058">
                <a:tc>
                  <a:txBody>
                    <a:bodyPr/>
                    <a:lstStyle/>
                    <a:p>
                      <a:pPr algn="ctr" fontAlgn="b"/>
                      <a:r>
                        <a:rPr lang="pl-PL" sz="31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Praca na wysokości</a:t>
                      </a:r>
                      <a:endParaRPr lang="pl-PL" sz="31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21754" marR="21754" marT="21754" marB="0" anchor="b">
                    <a:gradFill>
                      <a:gsLst>
                        <a:gs pos="39812">
                          <a:srgbClr val="CEDAEF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3100" u="none" strike="noStrike" baseline="0" dirty="0">
                          <a:effectLst/>
                        </a:rPr>
                        <a:t>Instruktaż stanowiskowy</a:t>
                      </a:r>
                      <a:endParaRPr lang="pl-PL" sz="3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754" marR="21754" marT="21754" marB="0" anchor="b">
                    <a:gradFill>
                      <a:gsLst>
                        <a:gs pos="39812">
                          <a:srgbClr val="CEDAEF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3100" u="none" strike="noStrike" baseline="0" dirty="0">
                          <a:effectLst/>
                        </a:rPr>
                        <a:t>Brak przeciwskazań lekarza</a:t>
                      </a:r>
                      <a:endParaRPr lang="pl-PL" sz="3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754" marR="21754" marT="21754" marB="0" anchor="b">
                    <a:gradFill>
                      <a:gsLst>
                        <a:gs pos="39812">
                          <a:srgbClr val="CEDAEF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73633815"/>
                  </a:ext>
                </a:extLst>
              </a:tr>
              <a:tr h="993420">
                <a:tc>
                  <a:txBody>
                    <a:bodyPr/>
                    <a:lstStyle/>
                    <a:p>
                      <a:pPr algn="ctr" fontAlgn="b"/>
                      <a:r>
                        <a:rPr lang="pl-PL" sz="31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Obsługa wózka widłowego</a:t>
                      </a:r>
                      <a:endParaRPr lang="pl-PL" sz="31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21754" marR="21754" marT="21754" marB="0" anchor="b">
                    <a:gradFill>
                      <a:gsLst>
                        <a:gs pos="39812">
                          <a:srgbClr val="CEDAEF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3100" u="none" strike="noStrike" baseline="0" dirty="0">
                          <a:effectLst/>
                        </a:rPr>
                        <a:t>UDT</a:t>
                      </a:r>
                      <a:endParaRPr lang="pl-PL" sz="3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754" marR="21754" marT="21754" marB="0" anchor="b">
                    <a:gradFill>
                      <a:gsLst>
                        <a:gs pos="39812">
                          <a:srgbClr val="CEDAEF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3100" u="none" strike="noStrike" baseline="0" dirty="0">
                          <a:effectLst/>
                        </a:rPr>
                        <a:t>Brak przeciwskazań lekarza</a:t>
                      </a:r>
                      <a:endParaRPr lang="pl-PL" sz="3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754" marR="21754" marT="21754" marB="0" anchor="b">
                    <a:gradFill>
                      <a:gsLst>
                        <a:gs pos="39812">
                          <a:srgbClr val="CEDAEF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109194912"/>
                  </a:ext>
                </a:extLst>
              </a:tr>
              <a:tr h="526191">
                <a:tc>
                  <a:txBody>
                    <a:bodyPr/>
                    <a:lstStyle/>
                    <a:p>
                      <a:pPr algn="ctr" fontAlgn="b"/>
                      <a:r>
                        <a:rPr lang="pl-PL" sz="31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Obsługa suwnic</a:t>
                      </a:r>
                      <a:endParaRPr lang="pl-PL" sz="31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21754" marR="21754" marT="21754" marB="0" anchor="b">
                    <a:gradFill>
                      <a:gsLst>
                        <a:gs pos="39812">
                          <a:srgbClr val="CEDAEF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3100" u="none" strike="noStrike" baseline="0" dirty="0">
                          <a:effectLst/>
                        </a:rPr>
                        <a:t>UDT</a:t>
                      </a:r>
                      <a:endParaRPr lang="pl-PL" sz="3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754" marR="21754" marT="21754" marB="0" anchor="b">
                    <a:gradFill>
                      <a:gsLst>
                        <a:gs pos="39812">
                          <a:srgbClr val="CEDAEF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3100" u="none" strike="noStrike" baseline="0" dirty="0">
                          <a:effectLst/>
                        </a:rPr>
                        <a:t>Brak przeciwskazań lekarza</a:t>
                      </a:r>
                      <a:endParaRPr lang="pl-PL" sz="3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754" marR="21754" marT="21754" marB="0" anchor="b">
                    <a:gradFill>
                      <a:gsLst>
                        <a:gs pos="39812">
                          <a:srgbClr val="CEDAEF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797278891"/>
                  </a:ext>
                </a:extLst>
              </a:tr>
              <a:tr h="993420">
                <a:tc>
                  <a:txBody>
                    <a:bodyPr/>
                    <a:lstStyle/>
                    <a:p>
                      <a:pPr algn="ctr" fontAlgn="b"/>
                      <a:r>
                        <a:rPr lang="pl-PL" sz="31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Spawanie</a:t>
                      </a:r>
                      <a:endParaRPr lang="pl-PL" sz="31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21754" marR="21754" marT="21754" marB="0" anchor="b">
                    <a:gradFill>
                      <a:gsLst>
                        <a:gs pos="39812">
                          <a:srgbClr val="CEDAEF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10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3100" u="none" strike="noStrike" baseline="0" dirty="0">
                          <a:effectLst/>
                        </a:rPr>
                        <a:t>Uprawnienia spawalnicze</a:t>
                      </a:r>
                      <a:endParaRPr lang="pl-PL" sz="3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754" marR="21754" marT="21754" marB="0" anchor="b">
                    <a:gradFill>
                      <a:gsLst>
                        <a:gs pos="39812">
                          <a:srgbClr val="CEDAEF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3100" u="none" strike="noStrike" baseline="0" dirty="0">
                          <a:effectLst/>
                        </a:rPr>
                        <a:t>Brak przeciwskazań lekarza</a:t>
                      </a:r>
                      <a:endParaRPr lang="pl-PL" sz="3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754" marR="21754" marT="21754" marB="0" anchor="b">
                    <a:gradFill>
                      <a:gsLst>
                        <a:gs pos="39812">
                          <a:srgbClr val="CEDAEF"/>
                        </a:gs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2377282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2441962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A4A873D8A131C49946D4DC5719B1BA1" ma:contentTypeVersion="22" ma:contentTypeDescription="Utwórz nowy dokument." ma:contentTypeScope="" ma:versionID="2c7d1b0d93548516a1ece51e1cead0dc">
  <xsd:schema xmlns:xsd="http://www.w3.org/2001/XMLSchema" xmlns:xs="http://www.w3.org/2001/XMLSchema" xmlns:p="http://schemas.microsoft.com/office/2006/metadata/properties" xmlns:ns2="63bbce44-cf5d-4bef-a574-e70ea6805f6e" xmlns:ns3="8ff99c49-ab87-47e3-8ef5-ec5fc254c310" xmlns:ns4="deb798ad-d4be-4ddd-a4cc-4105dabf3345" targetNamespace="http://schemas.microsoft.com/office/2006/metadata/properties" ma:root="true" ma:fieldsID="d95c8030ce03100c591e8bc61a53531e" ns2:_="" ns3:_="" ns4:_="">
    <xsd:import namespace="63bbce44-cf5d-4bef-a574-e70ea6805f6e"/>
    <xsd:import namespace="8ff99c49-ab87-47e3-8ef5-ec5fc254c310"/>
    <xsd:import namespace="deb798ad-d4be-4ddd-a4cc-4105dabf334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EventHashCode" minOccurs="0"/>
                <xsd:element ref="ns3:MediaServiceGenerationTime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Komentarz" minOccurs="0"/>
                <xsd:element ref="ns3:MediaLengthInSeconds" minOccurs="0"/>
                <xsd:element ref="ns3:Ktoanalizuje" minOccurs="0"/>
                <xsd:element ref="ns4:TaxCatchAll" minOccurs="0"/>
                <xsd:element ref="ns3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bbce44-cf5d-4bef-a574-e70ea6805f6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Udostępnianie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Udostępnione dla — szczegóły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f99c49-ab87-47e3-8ef5-ec5fc254c3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4" nillable="true" ma:displayName="MediaServiceLocation" ma:description="" ma:internalName="MediaServiceLocation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Komentarz" ma:index="20" nillable="true" ma:displayName="Komentarz" ma:description="Uwagi do dokumentu lub wskazana osoba do analizy dokumentu." ma:format="Dropdown" ma:internalName="Komentarz">
      <xsd:simpleType>
        <xsd:restriction base="dms:Note">
          <xsd:maxLength value="255"/>
        </xsd:restriction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Ktoanalizuje" ma:index="22" nillable="true" ma:displayName="Kto analizuje" ma:format="Dropdown" ma:list="UserInfo" ma:SharePointGroup="0" ma:internalName="Ktoanalizuj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lcf76f155ced4ddcb4097134ff3c332f" ma:index="25" nillable="true" ma:taxonomy="true" ma:internalName="lcf76f155ced4ddcb4097134ff3c332f" ma:taxonomyFieldName="MediaServiceImageTags" ma:displayName="Tagi obrazów" ma:readOnly="false" ma:fieldId="{5cf76f15-5ced-4ddc-b409-7134ff3c332f}" ma:taxonomyMulti="true" ma:sspId="baec4aeb-d159-410d-8e29-7b8081bc29f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b798ad-d4be-4ddd-a4cc-4105dabf3345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5dd29efb-5377-4f10-8bb4-8d599ae095d2}" ma:internalName="TaxCatchAll" ma:showField="CatchAllData" ma:web="63bbce44-cf5d-4bef-a574-e70ea6805f6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Komentarz xmlns="8ff99c49-ab87-47e3-8ef5-ec5fc254c310" xsi:nil="true"/>
    <Ktoanalizuje xmlns="8ff99c49-ab87-47e3-8ef5-ec5fc254c310">
      <UserInfo>
        <DisplayName/>
        <AccountId xsi:nil="true"/>
        <AccountType/>
      </UserInfo>
    </Ktoanalizuje>
    <TaxCatchAll xmlns="deb798ad-d4be-4ddd-a4cc-4105dabf3345" xsi:nil="true"/>
    <lcf76f155ced4ddcb4097134ff3c332f xmlns="8ff99c49-ab87-47e3-8ef5-ec5fc254c31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C44602B-90EC-4156-8345-8059DE18F20F}"/>
</file>

<file path=customXml/itemProps2.xml><?xml version="1.0" encoding="utf-8"?>
<ds:datastoreItem xmlns:ds="http://schemas.openxmlformats.org/officeDocument/2006/customXml" ds:itemID="{FA28DD7C-F151-4D19-812C-C4FAD7E9103C}"/>
</file>

<file path=customXml/itemProps3.xml><?xml version="1.0" encoding="utf-8"?>
<ds:datastoreItem xmlns:ds="http://schemas.openxmlformats.org/officeDocument/2006/customXml" ds:itemID="{E7FEBF21-C1C6-4835-8805-8FC77EA3DE23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998</Words>
  <Application>Microsoft Office PowerPoint</Application>
  <PresentationFormat>Panoramiczny</PresentationFormat>
  <Paragraphs>58</Paragraphs>
  <Slides>8</Slides>
  <Notes>0</Notes>
  <HiddenSlides>0</HiddenSlides>
  <MMClips>0</MMClips>
  <ScaleCrop>false</ScaleCrop>
  <HeadingPairs>
    <vt:vector size="8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2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8</vt:i4>
      </vt:variant>
    </vt:vector>
  </HeadingPairs>
  <TitlesOfParts>
    <vt:vector size="17" baseType="lpstr">
      <vt:lpstr>Michelin Unit Text</vt:lpstr>
      <vt:lpstr>Arial</vt:lpstr>
      <vt:lpstr>Arial Black</vt:lpstr>
      <vt:lpstr>Calibri</vt:lpstr>
      <vt:lpstr>Calibri Light</vt:lpstr>
      <vt:lpstr>Times New Roman</vt:lpstr>
      <vt:lpstr>Motyw pakietu Office</vt:lpstr>
      <vt:lpstr>Thème Office</vt:lpstr>
      <vt:lpstr>Document</vt:lpstr>
      <vt:lpstr>Poradnik BHP przy projektach. Poradnik ma za zadanie zebrać i utrwalić standardy dotyczące koordynatora bhp i kierownika budowy oraz placu budowy/montażu. Poradnik wskazuje także kluczowe informacje przy korzystaniu z obcokrajowców, zarówno pod względem badań lekarskich, szkoleń wstępnych oraz potwierdzenia kwalifikacji zawodowych. 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Daniel Nowak</dc:creator>
  <cp:lastModifiedBy>Daniel Nowak</cp:lastModifiedBy>
  <cp:revision>32</cp:revision>
  <dcterms:created xsi:type="dcterms:W3CDTF">2022-11-02T12:52:55Z</dcterms:created>
  <dcterms:modified xsi:type="dcterms:W3CDTF">2023-02-14T09:27:43Z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9e9a456-2778-4ca9-be06-1190b1e1118a_Enabled">
    <vt:lpwstr>true</vt:lpwstr>
  </property>
  <property fmtid="{D5CDD505-2E9C-101B-9397-08002B2CF9AE}" pid="3" name="MSIP_Label_09e9a456-2778-4ca9-be06-1190b1e1118a_SetDate">
    <vt:lpwstr>2022-11-02T12:52:55Z</vt:lpwstr>
  </property>
  <property fmtid="{D5CDD505-2E9C-101B-9397-08002B2CF9AE}" pid="4" name="MSIP_Label_09e9a456-2778-4ca9-be06-1190b1e1118a_Method">
    <vt:lpwstr>Standard</vt:lpwstr>
  </property>
  <property fmtid="{D5CDD505-2E9C-101B-9397-08002B2CF9AE}" pid="5" name="MSIP_Label_09e9a456-2778-4ca9-be06-1190b1e1118a_Name">
    <vt:lpwstr>D3</vt:lpwstr>
  </property>
  <property fmtid="{D5CDD505-2E9C-101B-9397-08002B2CF9AE}" pid="6" name="MSIP_Label_09e9a456-2778-4ca9-be06-1190b1e1118a_SiteId">
    <vt:lpwstr>658ba197-6c73-4fea-91bd-1c7d8de6bf2c</vt:lpwstr>
  </property>
  <property fmtid="{D5CDD505-2E9C-101B-9397-08002B2CF9AE}" pid="7" name="MSIP_Label_09e9a456-2778-4ca9-be06-1190b1e1118a_ActionId">
    <vt:lpwstr>32952986-eac9-48af-8913-a00d32657ca9</vt:lpwstr>
  </property>
  <property fmtid="{D5CDD505-2E9C-101B-9397-08002B2CF9AE}" pid="8" name="MSIP_Label_09e9a456-2778-4ca9-be06-1190b1e1118a_ContentBits">
    <vt:lpwstr>0</vt:lpwstr>
  </property>
  <property fmtid="{D5CDD505-2E9C-101B-9397-08002B2CF9AE}" pid="9" name="ContentTypeId">
    <vt:lpwstr>0x010100BA4A873D8A131C49946D4DC5719B1BA1</vt:lpwstr>
  </property>
</Properties>
</file>